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8"/>
  </p:notesMasterIdLst>
  <p:handoutMasterIdLst>
    <p:handoutMasterId r:id="rId9"/>
  </p:handoutMasterIdLst>
  <p:sldIdLst>
    <p:sldId id="256" r:id="rId3"/>
    <p:sldId id="523" r:id="rId4"/>
    <p:sldId id="527" r:id="rId5"/>
    <p:sldId id="524" r:id="rId6"/>
    <p:sldId id="5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55C59D-7E11-AE49-AFAD-A3B592AE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5C597-D95A-CD44-8B9B-3ECE676901C4}"/>
              </a:ext>
            </a:extLst>
          </p:cNvPr>
          <p:cNvSpPr txBox="1"/>
          <p:nvPr/>
        </p:nvSpPr>
        <p:spPr>
          <a:xfrm>
            <a:off x="5259009" y="2348103"/>
            <a:ext cx="742083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NABC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F.R.E.E.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Avery, Greg Brown and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Jordan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E300F-23F8-4ACE-924E-4A635FE3D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0" y="595507"/>
            <a:ext cx="4743416" cy="222508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0825E96-3026-4C8A-9AF5-4EBE760D4D0B}"/>
              </a:ext>
            </a:extLst>
          </p:cNvPr>
          <p:cNvGrpSpPr/>
          <p:nvPr/>
        </p:nvGrpSpPr>
        <p:grpSpPr>
          <a:xfrm>
            <a:off x="12700" y="4842274"/>
            <a:ext cx="12166600" cy="2015726"/>
            <a:chOff x="12700" y="4842274"/>
            <a:chExt cx="12166600" cy="20157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1AD6D9-0529-46B4-B191-20B9AE462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1" b="19437"/>
            <a:stretch/>
          </p:blipFill>
          <p:spPr>
            <a:xfrm>
              <a:off x="12700" y="4851918"/>
              <a:ext cx="4818580" cy="200608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97C22D-B256-41B5-B857-24DF9F4C7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8" t="8027" r="6765" b="5783"/>
            <a:stretch/>
          </p:blipFill>
          <p:spPr>
            <a:xfrm>
              <a:off x="4831280" y="4842274"/>
              <a:ext cx="2954033" cy="20060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D9FBC8-74A8-474D-9296-67F2E132D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65" b="9524"/>
            <a:stretch/>
          </p:blipFill>
          <p:spPr>
            <a:xfrm>
              <a:off x="7791663" y="4842274"/>
              <a:ext cx="4387637" cy="2015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9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Click="0" advTm="2000"/>
    </mc:Choice>
    <mc:Fallback xmlns=""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77293F-5641-4DC5-8649-94844A84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1" y="-37322"/>
            <a:ext cx="122809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127" y="654114"/>
            <a:ext cx="8721012" cy="985762"/>
          </a:xfrm>
        </p:spPr>
        <p:txBody>
          <a:bodyPr/>
          <a:lstStyle/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NABC™ F.R.E.E.™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542" y="1995872"/>
            <a:ext cx="895464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NABC Mission Statement: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To develop, implement and promote community-based initiatives that exemplify the professionalism and integrity of the collision repair industry.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Committee Chair(s):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Michael Jordan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Greg Brown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Committee Members: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Jeff Wildman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Randy Wittig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Bill Mayer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Jeff Del Rosso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Committee Mission: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implement the NABC™ F.R.E.E.™ program which affords NABC members the opportunity to promote a community-based initiative that exemplifies the professionalism and integrity of the collision repair industry in their community.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83B1CA-4C3C-4412-9B11-33D274D61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86" y="5803862"/>
            <a:ext cx="2740974" cy="88044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5BEF545-1627-437A-9AA7-E3028A3B0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" y="336165"/>
            <a:ext cx="3022859" cy="1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77293F-5641-4DC5-8649-94844A84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9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792" y="388993"/>
            <a:ext cx="8721012" cy="985762"/>
          </a:xfrm>
        </p:spPr>
        <p:txBody>
          <a:bodyPr/>
          <a:lstStyle/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2019 Goals and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77" y="1707502"/>
            <a:ext cx="10356980" cy="43993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u="sng" dirty="0">
                <a:latin typeface="Calibri" panose="020F0502020204030204" pitchFamily="34" charset="0"/>
                <a:cs typeface="Calibri" panose="020F0502020204030204" pitchFamily="34" charset="0"/>
              </a:rPr>
              <a:t>2019 Goal(s): </a:t>
            </a:r>
          </a:p>
          <a:p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Develop and implement NABC™ F.R.E.E.™ event processes/procedures that is efficient for members hosting events and results in 50 F.R.E.E. events in 2019.</a:t>
            </a:r>
          </a:p>
          <a:p>
            <a:endParaRPr lang="en-US" sz="5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56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Priorities &amp; Goals</a:t>
            </a: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F.R.E.E. Committee (Committee driven improvement is required)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Grow committee members (regional format)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Equip all committee members, rescue tool providers, and First Responders to sell and promote NABC membership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Start working on F.R.E.E. specific committee task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Regional supported by committee members?</a:t>
            </a:r>
          </a:p>
          <a:p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Reach our goal of 50 F.R.E.E. events in 2019.</a:t>
            </a:r>
          </a:p>
          <a:p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Create monthly statistics reporting to monitor: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progress towards the goal of 50 events in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analyze past events successes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identify areas of improvement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Special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S.W.I.M.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LKQ Corporation/ Toyota</a:t>
            </a:r>
          </a:p>
          <a:p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SALSA</a:t>
            </a:r>
          </a:p>
          <a:p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Orientation call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Maintain Live Orientation Call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Online versions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Standard approved Flyer</a:t>
            </a:r>
          </a:p>
          <a:p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Challenge Coins, Decals/Wrap and Signage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83B1CA-4C3C-4412-9B11-33D274D61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86" y="5803862"/>
            <a:ext cx="2740974" cy="88044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D13D982-6EC8-4D8E-AE7E-3420C23D2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5" y="172879"/>
            <a:ext cx="3022859" cy="1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77293F-5641-4DC5-8649-94844A84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1" y="0"/>
            <a:ext cx="122809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673" y="654114"/>
            <a:ext cx="7929466" cy="985762"/>
          </a:xfrm>
        </p:spPr>
        <p:txBody>
          <a:bodyPr/>
          <a:lstStyle/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2019 Results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3EA9D-1013-436A-B454-1C7109A27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9" y="448132"/>
            <a:ext cx="3022859" cy="141799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3B1CA-4C3C-4412-9B11-33D274D61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26" y="5977557"/>
            <a:ext cx="2740974" cy="880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B1FC62-91F8-436F-A64D-179093EC1C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0" t="23912" r="3350" b="6356"/>
          <a:stretch/>
        </p:blipFill>
        <p:spPr>
          <a:xfrm>
            <a:off x="183989" y="1950097"/>
            <a:ext cx="9094237" cy="38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77293F-5641-4DC5-8649-94844A84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1" y="0"/>
            <a:ext cx="122809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127" y="654114"/>
            <a:ext cx="8721012" cy="985762"/>
          </a:xfrm>
        </p:spPr>
        <p:txBody>
          <a:bodyPr/>
          <a:lstStyle/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19" y="1745349"/>
            <a:ext cx="8954642" cy="49960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Key Initiatives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Tier 1: Sales Package for First Responders 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Tier 2: Flyer Template 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Tier 3: Update Orientation process (live and on-line)</a:t>
            </a:r>
          </a:p>
          <a:p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Tools Being Used: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Online tool (limited input capability for the F.R.E.E.™ event)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Excel spreadsheet developed and maintained by George Avery</a:t>
            </a:r>
          </a:p>
          <a:p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Tools Needed: 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Online tool to replace standalone Excel spreadsheet.</a:t>
            </a:r>
          </a:p>
          <a:p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Greatest Need: 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Committee members (includes HURST and Genesis Instructors)</a:t>
            </a:r>
          </a:p>
          <a:p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Greatest Challenge: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Get more people to buy in to NABC: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Lack of a clear understanding of the NABC value proposition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When asked about membership and cost to join, committees are not equipped to sell NABC membership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83B1CA-4C3C-4412-9B11-33D274D61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86" y="5803862"/>
            <a:ext cx="2740974" cy="88044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07D6478-5E9D-4DAB-9EE2-E633B39E2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5" y="172879"/>
            <a:ext cx="3022859" cy="1417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61511B-F1A5-4FF7-B679-4FA0A0B473D6}"/>
              </a:ext>
            </a:extLst>
          </p:cNvPr>
          <p:cNvSpPr txBox="1">
            <a:spLocks/>
          </p:cNvSpPr>
          <p:nvPr/>
        </p:nvSpPr>
        <p:spPr>
          <a:xfrm>
            <a:off x="2618792" y="388993"/>
            <a:ext cx="8721012" cy="985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 Initiatives and Needs</a:t>
            </a:r>
          </a:p>
        </p:txBody>
      </p:sp>
    </p:spTree>
    <p:extLst>
      <p:ext uri="{BB962C8B-B14F-4D97-AF65-F5344CB8AC3E}">
        <p14:creationId xmlns:p14="http://schemas.microsoft.com/office/powerpoint/2010/main" val="33170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 background presentation" id="{7C18907C-4901-42BD-8F2C-E63B32C9DCA3}" vid="{B4FC953D-0C69-4290-95E2-4EA0E2E67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111A70-0198-4F40-BEFB-ADDC651BC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0</TotalTime>
  <Words>330</Words>
  <Application>Microsoft Office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Courier New</vt:lpstr>
      <vt:lpstr>Palatino Linotype</vt:lpstr>
      <vt:lpstr>Company background presentation</vt:lpstr>
      <vt:lpstr>PowerPoint Presentation</vt:lpstr>
      <vt:lpstr>    NABC™ F.R.E.E.™</vt:lpstr>
      <vt:lpstr>    2019 Goals and Priorities</vt:lpstr>
      <vt:lpstr>    2019 Results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2018-10-28T23:14:36Z</dcterms:created>
  <dcterms:modified xsi:type="dcterms:W3CDTF">2019-11-03T18:22:47Z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TC034605109991</vt:lpwstr>
  </property>
</Properties>
</file>