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3" r:id="rId5"/>
    <p:sldId id="264" r:id="rId6"/>
    <p:sldId id="262" r:id="rId7"/>
    <p:sldId id="257" r:id="rId8"/>
    <p:sldId id="260" r:id="rId9"/>
    <p:sldId id="268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bbie Teter" initials="DT" lastIdx="1" clrIdx="0">
    <p:extLst>
      <p:ext uri="{19B8F6BF-5375-455C-9EA6-DF929625EA0E}">
        <p15:presenceInfo xmlns:p15="http://schemas.microsoft.com/office/powerpoint/2012/main" userId="Debbie Tet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50C73A-CD0E-4190-B2E0-DB4C4F71FC11}" v="2" dt="2020-01-11T23:03:04.6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34" y="1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bbie Teter" userId="7b321f76-41ab-4b6e-9769-b5a73660e93a" providerId="ADAL" clId="{14EF7824-EEE8-48BD-9F0D-D4680099BAB5}"/>
    <pc:docChg chg="custSel modSld">
      <pc:chgData name="Debbie Teter" userId="7b321f76-41ab-4b6e-9769-b5a73660e93a" providerId="ADAL" clId="{14EF7824-EEE8-48BD-9F0D-D4680099BAB5}" dt="2020-01-11T23:04:13.764" v="14" actId="20577"/>
      <pc:docMkLst>
        <pc:docMk/>
      </pc:docMkLst>
      <pc:sldChg chg="delSp">
        <pc:chgData name="Debbie Teter" userId="7b321f76-41ab-4b6e-9769-b5a73660e93a" providerId="ADAL" clId="{14EF7824-EEE8-48BD-9F0D-D4680099BAB5}" dt="2020-01-11T23:03:32.625" v="7" actId="478"/>
        <pc:sldMkLst>
          <pc:docMk/>
          <pc:sldMk cId="3960816001" sldId="257"/>
        </pc:sldMkLst>
        <pc:picChg chg="del">
          <ac:chgData name="Debbie Teter" userId="7b321f76-41ab-4b6e-9769-b5a73660e93a" providerId="ADAL" clId="{14EF7824-EEE8-48BD-9F0D-D4680099BAB5}" dt="2020-01-11T23:03:32.625" v="7" actId="478"/>
          <ac:picMkLst>
            <pc:docMk/>
            <pc:sldMk cId="3960816001" sldId="257"/>
            <ac:picMk id="13" creationId="{7498677B-2F80-4402-8980-A12EABBBA23A}"/>
          </ac:picMkLst>
        </pc:picChg>
      </pc:sldChg>
      <pc:sldChg chg="delSp">
        <pc:chgData name="Debbie Teter" userId="7b321f76-41ab-4b6e-9769-b5a73660e93a" providerId="ADAL" clId="{14EF7824-EEE8-48BD-9F0D-D4680099BAB5}" dt="2020-01-11T23:03:29.794" v="6" actId="478"/>
        <pc:sldMkLst>
          <pc:docMk/>
          <pc:sldMk cId="1555383146" sldId="260"/>
        </pc:sldMkLst>
        <pc:picChg chg="del">
          <ac:chgData name="Debbie Teter" userId="7b321f76-41ab-4b6e-9769-b5a73660e93a" providerId="ADAL" clId="{14EF7824-EEE8-48BD-9F0D-D4680099BAB5}" dt="2020-01-11T23:03:29.794" v="6" actId="478"/>
          <ac:picMkLst>
            <pc:docMk/>
            <pc:sldMk cId="1555383146" sldId="260"/>
            <ac:picMk id="12" creationId="{22D2F135-2EC4-420C-AE8E-6F5F8A30D0B9}"/>
          </ac:picMkLst>
        </pc:picChg>
      </pc:sldChg>
      <pc:sldChg chg="delSp">
        <pc:chgData name="Debbie Teter" userId="7b321f76-41ab-4b6e-9769-b5a73660e93a" providerId="ADAL" clId="{14EF7824-EEE8-48BD-9F0D-D4680099BAB5}" dt="2020-01-11T23:03:35.295" v="8" actId="478"/>
        <pc:sldMkLst>
          <pc:docMk/>
          <pc:sldMk cId="1728106343" sldId="262"/>
        </pc:sldMkLst>
        <pc:picChg chg="del">
          <ac:chgData name="Debbie Teter" userId="7b321f76-41ab-4b6e-9769-b5a73660e93a" providerId="ADAL" clId="{14EF7824-EEE8-48BD-9F0D-D4680099BAB5}" dt="2020-01-11T23:03:35.295" v="8" actId="478"/>
          <ac:picMkLst>
            <pc:docMk/>
            <pc:sldMk cId="1728106343" sldId="262"/>
            <ac:picMk id="5" creationId="{FAE3BE76-1AE1-467A-B0E7-7BAC5437A555}"/>
          </ac:picMkLst>
        </pc:picChg>
      </pc:sldChg>
      <pc:sldChg chg="addSp delSp modSp">
        <pc:chgData name="Debbie Teter" userId="7b321f76-41ab-4b6e-9769-b5a73660e93a" providerId="ADAL" clId="{14EF7824-EEE8-48BD-9F0D-D4680099BAB5}" dt="2020-01-11T23:04:13.764" v="14" actId="20577"/>
        <pc:sldMkLst>
          <pc:docMk/>
          <pc:sldMk cId="1964493761" sldId="263"/>
        </pc:sldMkLst>
        <pc:spChg chg="mod">
          <ac:chgData name="Debbie Teter" userId="7b321f76-41ab-4b6e-9769-b5a73660e93a" providerId="ADAL" clId="{14EF7824-EEE8-48BD-9F0D-D4680099BAB5}" dt="2020-01-11T23:04:13.764" v="14" actId="20577"/>
          <ac:spMkLst>
            <pc:docMk/>
            <pc:sldMk cId="1964493761" sldId="263"/>
            <ac:spMk id="7" creationId="{917B947F-C573-4F80-B685-A6F617C3183C}"/>
          </ac:spMkLst>
        </pc:spChg>
        <pc:picChg chg="del">
          <ac:chgData name="Debbie Teter" userId="7b321f76-41ab-4b6e-9769-b5a73660e93a" providerId="ADAL" clId="{14EF7824-EEE8-48BD-9F0D-D4680099BAB5}" dt="2020-01-11T23:03:07.352" v="4" actId="478"/>
          <ac:picMkLst>
            <pc:docMk/>
            <pc:sldMk cId="1964493761" sldId="263"/>
            <ac:picMk id="5" creationId="{0226D239-EC57-485E-8B88-7902F5ECB199}"/>
          </ac:picMkLst>
        </pc:picChg>
        <pc:picChg chg="add mod">
          <ac:chgData name="Debbie Teter" userId="7b321f76-41ab-4b6e-9769-b5a73660e93a" providerId="ADAL" clId="{14EF7824-EEE8-48BD-9F0D-D4680099BAB5}" dt="2020-01-11T23:03:10.067" v="5" actId="1076"/>
          <ac:picMkLst>
            <pc:docMk/>
            <pc:sldMk cId="1964493761" sldId="263"/>
            <ac:picMk id="8" creationId="{022E4ED4-6F60-4CDC-89FB-37A39C210412}"/>
          </ac:picMkLst>
        </pc:picChg>
      </pc:sldChg>
      <pc:sldChg chg="addSp delSp modSp">
        <pc:chgData name="Debbie Teter" userId="7b321f76-41ab-4b6e-9769-b5a73660e93a" providerId="ADAL" clId="{14EF7824-EEE8-48BD-9F0D-D4680099BAB5}" dt="2020-01-11T23:03:00.514" v="2" actId="1076"/>
        <pc:sldMkLst>
          <pc:docMk/>
          <pc:sldMk cId="760930768" sldId="264"/>
        </pc:sldMkLst>
        <pc:picChg chg="del">
          <ac:chgData name="Debbie Teter" userId="7b321f76-41ab-4b6e-9769-b5a73660e93a" providerId="ADAL" clId="{14EF7824-EEE8-48BD-9F0D-D4680099BAB5}" dt="2020-01-11T23:02:57.884" v="1" actId="478"/>
          <ac:picMkLst>
            <pc:docMk/>
            <pc:sldMk cId="760930768" sldId="264"/>
            <ac:picMk id="5" creationId="{0226D239-EC57-485E-8B88-7902F5ECB199}"/>
          </ac:picMkLst>
        </pc:picChg>
        <pc:picChg chg="add mod">
          <ac:chgData name="Debbie Teter" userId="7b321f76-41ab-4b6e-9769-b5a73660e93a" providerId="ADAL" clId="{14EF7824-EEE8-48BD-9F0D-D4680099BAB5}" dt="2020-01-11T23:03:00.514" v="2" actId="1076"/>
          <ac:picMkLst>
            <pc:docMk/>
            <pc:sldMk cId="760930768" sldId="264"/>
            <ac:picMk id="7" creationId="{022E4ED4-6F60-4CDC-89FB-37A39C210412}"/>
          </ac:picMkLst>
        </pc:picChg>
      </pc:sldChg>
      <pc:sldChg chg="delSp">
        <pc:chgData name="Debbie Teter" userId="7b321f76-41ab-4b6e-9769-b5a73660e93a" providerId="ADAL" clId="{14EF7824-EEE8-48BD-9F0D-D4680099BAB5}" dt="2020-01-11T23:03:41.660" v="10" actId="478"/>
        <pc:sldMkLst>
          <pc:docMk/>
          <pc:sldMk cId="1647461515" sldId="266"/>
        </pc:sldMkLst>
        <pc:picChg chg="del">
          <ac:chgData name="Debbie Teter" userId="7b321f76-41ab-4b6e-9769-b5a73660e93a" providerId="ADAL" clId="{14EF7824-EEE8-48BD-9F0D-D4680099BAB5}" dt="2020-01-11T23:03:41.660" v="10" actId="478"/>
          <ac:picMkLst>
            <pc:docMk/>
            <pc:sldMk cId="1647461515" sldId="266"/>
            <ac:picMk id="7" creationId="{05D35AF2-6E3E-430D-A69E-7C8DEAEFCA28}"/>
          </ac:picMkLst>
        </pc:picChg>
      </pc:sldChg>
      <pc:sldChg chg="delSp">
        <pc:chgData name="Debbie Teter" userId="7b321f76-41ab-4b6e-9769-b5a73660e93a" providerId="ADAL" clId="{14EF7824-EEE8-48BD-9F0D-D4680099BAB5}" dt="2020-01-11T23:03:38.177" v="9" actId="478"/>
        <pc:sldMkLst>
          <pc:docMk/>
          <pc:sldMk cId="3551193305" sldId="268"/>
        </pc:sldMkLst>
        <pc:picChg chg="del">
          <ac:chgData name="Debbie Teter" userId="7b321f76-41ab-4b6e-9769-b5a73660e93a" providerId="ADAL" clId="{14EF7824-EEE8-48BD-9F0D-D4680099BAB5}" dt="2020-01-11T23:03:38.177" v="9" actId="478"/>
          <ac:picMkLst>
            <pc:docMk/>
            <pc:sldMk cId="3551193305" sldId="268"/>
            <ac:picMk id="13" creationId="{7498677B-2F80-4402-8980-A12EABBBA23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3A93F-C3BF-44E5-91AA-602396D36D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D6148B-1601-4CCD-BA4B-BA9C27BA51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844A15-E5F4-43AC-A6FD-1819139FA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F276D-62D1-4C79-9C62-146E8EDFB3E8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6659B1-B032-4410-8A7C-A50E55710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DF79BC-43EE-4198-ACDB-5D19BCE51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7CB68-28F5-4D12-B5E3-DE201930C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203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16043-60EC-4F1B-85D9-53D7C5F0A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D6BF52-9447-4ADB-8340-5162026FFA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0657D3-19E0-40DE-8D15-90937C6CA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F276D-62D1-4C79-9C62-146E8EDFB3E8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3F76B4-2C6B-460B-8B5E-DEC4EC69B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7CAB7E-BC44-4408-B6A4-CCD00A55D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7CB68-28F5-4D12-B5E3-DE201930C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46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2D3B89-0B9F-4C90-BFF7-9445082392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1964D0-2726-4F25-A4C8-F93786E205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6BC4C2-A841-49C1-9FF1-4A3064498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F276D-62D1-4C79-9C62-146E8EDFB3E8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06C04E-6A51-4DBF-BF8C-167D4863F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AF08E3-D3C4-4D35-827E-B2F81EE7D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7CB68-28F5-4D12-B5E3-DE201930C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910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171B5-0C7B-49C1-9256-698912253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C60E02-DB48-40CE-BB6F-02BD7D06F7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D14C34-4E6A-45F6-851E-679842E5B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F276D-62D1-4C79-9C62-146E8EDFB3E8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F196FE-EE4D-42E5-A99F-065B24BE5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ADD5A6-C642-41F6-8B0F-82A4FE128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7CB68-28F5-4D12-B5E3-DE201930C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382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EF8EF-794B-43D9-B1D2-04478AFEA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0F6815-46F4-49CE-AB89-8DB645C44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02C89A-866F-42EE-B2E4-AACDA61E9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F276D-62D1-4C79-9C62-146E8EDFB3E8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508765-E791-40EE-A441-919DD63E4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30205D-C6BE-44C9-8488-E480A84D4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7CB68-28F5-4D12-B5E3-DE201930C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319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4E8DE-8BF6-4970-8171-5A45CA3D1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ACA0F-2016-4124-B32C-FB39183BC3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1073B3-D670-4624-8ED7-E1DD022C30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A1B123-9D41-467B-9206-DB71F7212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F276D-62D1-4C79-9C62-146E8EDFB3E8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83EE46-9D9C-45B5-A74A-DA2DD80DD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E3B97C-1B2C-4100-8273-430D69B7B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7CB68-28F5-4D12-B5E3-DE201930C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088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2F057-8C93-4537-9A13-4400FFB72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162A40-7762-447F-8FDA-B514D589F5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A8102F-DCB4-4A6F-95B3-4CBC2E2A45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D44CCC-E740-4497-B913-8845E73E94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7DA009-96C0-410A-A12D-D6BBFB969A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85C556-08D7-495F-BCBC-8446735A2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F276D-62D1-4C79-9C62-146E8EDFB3E8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431B38-69C0-4142-8608-5463D48FE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D497F4-7040-4716-96B1-B2CC4228D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7CB68-28F5-4D12-B5E3-DE201930C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050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FBF53-8C72-4504-8450-BCFB53A76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6D8C71-20EB-429B-89B5-13FF7320E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F276D-62D1-4C79-9C62-146E8EDFB3E8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858FE-06C9-43A2-9C98-6C48B209A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C33FE4-4172-442B-BD30-CD7F31A48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7CB68-28F5-4D12-B5E3-DE201930C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034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FA8DCC-84C4-451F-94FB-71F439A49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F276D-62D1-4C79-9C62-146E8EDFB3E8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E9A15D-2AA2-456B-B6A8-DB3BC7932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D0B86E-1136-4D03-AD1C-FE7DBF1D4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7CB68-28F5-4D12-B5E3-DE201930C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811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AEBC5-39A9-44E6-9EC4-377919332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B3353-FBBE-4077-B0B0-0F9B5845E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5EE842-0D5A-4694-BC3D-3051DD495D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5BAB8E-34C5-4815-9B0D-9F7B5FCCD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F276D-62D1-4C79-9C62-146E8EDFB3E8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A88687-213E-4D2F-90FC-4125CAA43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D635DE-1FF2-4D0A-8B99-A5606B22A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7CB68-28F5-4D12-B5E3-DE201930C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433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A33B5-3259-4FF9-8CEA-A27AE734F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0665C8-B40A-4050-BD10-6615EA2747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C1DE50-053B-43C0-A842-495BA917EB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7D82AE-9335-4C72-BB15-1DD80F521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F276D-62D1-4C79-9C62-146E8EDFB3E8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19D39-9154-425C-A11B-CC73E3A92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2118A4-7284-4902-A03C-64ADCCCB5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7CB68-28F5-4D12-B5E3-DE201930C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079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DAEBC7-5C3E-4713-B39E-367DA8C18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8CA1D-9475-4205-922A-721EF73E59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611E6B-6302-4E40-924D-358D0494CC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F276D-62D1-4C79-9C62-146E8EDFB3E8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AA5B74-A0C2-4DDC-B620-437BE30A91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995347-0BCF-4664-A412-933F6ECC8B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7CB68-28F5-4D12-B5E3-DE201930C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92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307C9-D538-4019-B5B3-A9100DD0D4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8CE681-EA1A-4DD8-95ED-8DB8A6FD23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9F7385-3684-4AF9-AA57-EC7624957B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E9BC8E-7956-4547-87CC-7C32F9540AD3}"/>
              </a:ext>
            </a:extLst>
          </p:cNvPr>
          <p:cNvSpPr txBox="1"/>
          <p:nvPr/>
        </p:nvSpPr>
        <p:spPr>
          <a:xfrm>
            <a:off x="5633887" y="3352701"/>
            <a:ext cx="64055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2020 Palm Springs Board Meeting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Awards Committee Presentation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7B947F-C573-4F80-B685-A6F617C3183C}"/>
              </a:ext>
            </a:extLst>
          </p:cNvPr>
          <p:cNvSpPr/>
          <p:nvPr/>
        </p:nvSpPr>
        <p:spPr>
          <a:xfrm>
            <a:off x="6089650" y="4521994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Committee Chairs: </a:t>
            </a:r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Marie Peevy, Debbie Teter, Kevin Creegan 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022E4ED4-6F60-4CDC-89FB-37A39C2104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89" y="835345"/>
            <a:ext cx="4835769" cy="152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493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307C9-D538-4019-B5B3-A9100DD0D4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8CE681-EA1A-4DD8-95ED-8DB8A6FD23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9F7385-3684-4AF9-AA57-EC7624957B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963"/>
            <a:ext cx="12179300" cy="6858000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ECD107D1-1D0E-489B-B2CE-ECFD094A9EC2}"/>
              </a:ext>
            </a:extLst>
          </p:cNvPr>
          <p:cNvSpPr txBox="1">
            <a:spLocks/>
          </p:cNvSpPr>
          <p:nvPr/>
        </p:nvSpPr>
        <p:spPr>
          <a:xfrm>
            <a:off x="5951913" y="3429000"/>
            <a:ext cx="5929030" cy="3093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bg1"/>
                </a:solidFill>
              </a:rPr>
              <a:t>Committee Mission: To formally recognize leadership and commitment in the Collision Repair Industry through use of the NABC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™</a:t>
            </a:r>
            <a:r>
              <a:rPr lang="en-US" sz="2800" dirty="0">
                <a:solidFill>
                  <a:schemeClr val="bg1"/>
                </a:solidFill>
              </a:rPr>
              <a:t> Awards program</a:t>
            </a:r>
            <a:endParaRPr lang="en-US" dirty="0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022E4ED4-6F60-4CDC-89FB-37A39C2104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7" y="835345"/>
            <a:ext cx="4835769" cy="152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930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300C3-3D62-442E-86A1-A93F442EB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833B317B-7E2D-4050-B3D7-73EA1481B7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262" y="3099084"/>
            <a:ext cx="5617475" cy="180442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BEF213-A583-4595-B320-295CD64626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3820670-7E3A-49C2-801B-948FCF592CB2}"/>
              </a:ext>
            </a:extLst>
          </p:cNvPr>
          <p:cNvSpPr/>
          <p:nvPr/>
        </p:nvSpPr>
        <p:spPr>
          <a:xfrm>
            <a:off x="398100" y="1318031"/>
            <a:ext cx="9646613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ea typeface="Calibri" panose="020F0502020204030204" pitchFamily="34" charset="0"/>
                <a:cs typeface="Calibri" panose="020F0502020204030204" pitchFamily="34" charset="0"/>
              </a:rPr>
              <a:t>2020 Goals:</a:t>
            </a:r>
          </a:p>
          <a:p>
            <a:r>
              <a:rPr lang="en-US" sz="2800" dirty="0">
                <a:ea typeface="Calibri" panose="020F0502020204030204" pitchFamily="34" charset="0"/>
                <a:cs typeface="Calibri" panose="020F0502020204030204" pitchFamily="34" charset="0"/>
              </a:rPr>
              <a:t>To recognize outstanding members of the Collision Industry that embrace the ideals of the NABC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™</a:t>
            </a:r>
            <a:r>
              <a:rPr lang="en-US" sz="2800" dirty="0">
                <a:ea typeface="Calibri" panose="020F0502020204030204" pitchFamily="34" charset="0"/>
                <a:cs typeface="Calibri" panose="020F0502020204030204" pitchFamily="34" charset="0"/>
              </a:rPr>
              <a:t> mission</a:t>
            </a:r>
          </a:p>
          <a:p>
            <a:endParaRPr lang="en-US" sz="2800" b="1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ea typeface="Calibri" panose="020F0502020204030204" pitchFamily="34" charset="0"/>
                <a:cs typeface="Calibri" panose="020F0502020204030204" pitchFamily="34" charset="0"/>
              </a:rPr>
              <a:t>2020 Priorities:</a:t>
            </a:r>
          </a:p>
          <a:p>
            <a:r>
              <a:rPr lang="en-US" sz="2800" dirty="0">
                <a:ea typeface="Calibri" panose="020F0502020204030204" pitchFamily="34" charset="0"/>
                <a:cs typeface="Calibri" panose="020F0502020204030204" pitchFamily="34" charset="0"/>
              </a:rPr>
              <a:t>Increase awareness and entry submission</a:t>
            </a:r>
          </a:p>
          <a:p>
            <a:r>
              <a:rPr lang="en-US" sz="2800" dirty="0">
                <a:ea typeface="Calibri" panose="020F0502020204030204" pitchFamily="34" charset="0"/>
                <a:cs typeface="Calibri" panose="020F0502020204030204" pitchFamily="34" charset="0"/>
              </a:rPr>
              <a:t>Rejuvenate awards program</a:t>
            </a:r>
          </a:p>
          <a:p>
            <a:endParaRPr lang="en-US" sz="1600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DE19DBBB-E9D3-445A-8845-6E6630EE2C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804" y="5888041"/>
            <a:ext cx="2174225" cy="698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106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0D62A54-9973-407E-B52A-080AAD6319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95" y="0"/>
            <a:ext cx="121793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028446A-6632-4B12-AA57-EF1761420C93}"/>
              </a:ext>
            </a:extLst>
          </p:cNvPr>
          <p:cNvSpPr/>
          <p:nvPr/>
        </p:nvSpPr>
        <p:spPr>
          <a:xfrm>
            <a:off x="278296" y="304800"/>
            <a:ext cx="9515061" cy="47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400" b="1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Tier I:</a:t>
            </a:r>
            <a:r>
              <a:rPr lang="en-US" sz="2400" b="1" dirty="0"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AA595C-ECDD-4D32-BC93-793B38235F12}"/>
              </a:ext>
            </a:extLst>
          </p:cNvPr>
          <p:cNvSpPr txBox="1"/>
          <p:nvPr/>
        </p:nvSpPr>
        <p:spPr>
          <a:xfrm>
            <a:off x="321005" y="708589"/>
            <a:ext cx="104495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To redefine and enhance the awards program to bring more value to membership</a:t>
            </a:r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D86AF0-CB22-4EF8-AD6F-E9B4956CC5AF}"/>
              </a:ext>
            </a:extLst>
          </p:cNvPr>
          <p:cNvSpPr/>
          <p:nvPr/>
        </p:nvSpPr>
        <p:spPr>
          <a:xfrm>
            <a:off x="286884" y="1346473"/>
            <a:ext cx="8422521" cy="11029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endParaRPr lang="en-US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Tier II: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tabLst>
                <a:tab pos="914400" algn="l"/>
              </a:tabLst>
            </a:pPr>
            <a:endParaRPr lang="en-US" sz="14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4EC703-F6D8-494B-BEE1-8460F6B83F33}"/>
              </a:ext>
            </a:extLst>
          </p:cNvPr>
          <p:cNvSpPr/>
          <p:nvPr/>
        </p:nvSpPr>
        <p:spPr>
          <a:xfrm>
            <a:off x="278296" y="1667458"/>
            <a:ext cx="9582277" cy="449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tabLst>
                <a:tab pos="914400" algn="l"/>
              </a:tabLst>
            </a:pPr>
            <a:endParaRPr lang="en-US" sz="2400" dirty="0"/>
          </a:p>
          <a:p>
            <a:pPr marL="0" marR="0"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tabLst>
                <a:tab pos="914400" algn="l"/>
              </a:tabLst>
            </a:pPr>
            <a:r>
              <a:rPr lang="en-US" sz="2400" dirty="0"/>
              <a:t>Improve marketing strategies – Improved effort</a:t>
            </a:r>
          </a:p>
          <a:p>
            <a:pPr marL="1371600" lvl="4" indent="-285750">
              <a:lnSpc>
                <a:spcPct val="107000"/>
              </a:lnSpc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400" dirty="0"/>
              <a:t>Make the page more exciting –</a:t>
            </a:r>
          </a:p>
          <a:p>
            <a:pPr marL="1828800" lvl="5" indent="-285750">
              <a:lnSpc>
                <a:spcPct val="107000"/>
              </a:lnSpc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400" dirty="0"/>
              <a:t>Images celebrating past winners</a:t>
            </a:r>
          </a:p>
          <a:p>
            <a:pPr marL="1828800" lvl="5" indent="-285750">
              <a:lnSpc>
                <a:spcPct val="107000"/>
              </a:lnSpc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400" dirty="0"/>
              <a:t>Videos</a:t>
            </a:r>
          </a:p>
          <a:p>
            <a:pPr marL="1828800" lvl="5" indent="-285750">
              <a:lnSpc>
                <a:spcPct val="107000"/>
              </a:lnSpc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400" dirty="0"/>
              <a:t>Targeted campaigns to reach shop owners through social, email channels while engaging associations, MSOs, and MLOs</a:t>
            </a:r>
            <a:endParaRPr lang="en-US" sz="24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tabLst>
                <a:tab pos="914400" algn="l"/>
              </a:tabLst>
            </a:pP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tabLst>
                <a:tab pos="914400" algn="l"/>
              </a:tabLst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tabLst>
                <a:tab pos="914400" algn="l"/>
              </a:tabLst>
            </a:pPr>
            <a:endParaRPr lang="en-US" sz="14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tabLst>
                <a:tab pos="914400" algn="l"/>
              </a:tabLst>
            </a:pPr>
            <a:endParaRPr lang="en-US" sz="14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3DE1F10-3008-4AEE-B071-BD58672F5733}"/>
              </a:ext>
            </a:extLst>
          </p:cNvPr>
          <p:cNvSpPr/>
          <p:nvPr/>
        </p:nvSpPr>
        <p:spPr>
          <a:xfrm>
            <a:off x="278296" y="4906486"/>
            <a:ext cx="8422521" cy="707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Tier III 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tabLst>
                <a:tab pos="914400" algn="l"/>
              </a:tabLst>
            </a:pPr>
            <a:endParaRPr lang="en-US" sz="14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B11F34-75DB-4AC9-B20D-EA335A701EA1}"/>
              </a:ext>
            </a:extLst>
          </p:cNvPr>
          <p:cNvSpPr/>
          <p:nvPr/>
        </p:nvSpPr>
        <p:spPr>
          <a:xfrm>
            <a:off x="-163839" y="5260397"/>
            <a:ext cx="9957196" cy="47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tabLst>
                <a:tab pos="914400" algn="l"/>
              </a:tabLst>
            </a:pPr>
            <a:r>
              <a:rPr lang="en-US" sz="2400" dirty="0"/>
              <a:t>Improve our engagement with SALSA – Funnel campaign, target audience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0C339316-C62E-46EC-9D79-0FBB433832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804" y="5888041"/>
            <a:ext cx="2174225" cy="698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816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93C5BBB-F337-48A0-A810-065E0C55EA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0"/>
            <a:ext cx="12179300" cy="685800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EFC1AE-756E-4325-8014-26BDD6A108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45" y="543247"/>
            <a:ext cx="8680254" cy="5111023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Greatest Need: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An awards program that engages all facets of the collision industry, and our membership</a:t>
            </a: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Greatest Challenge: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Building Awareness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9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Tools Needed: 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Video of Award recipient testimonial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Infomercial on awards themselves 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Instructional infographic on ease of award submittal 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3CD7E9C2-A7E6-4D7F-8C07-0AF20C180B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804" y="5888041"/>
            <a:ext cx="2174225" cy="698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383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0D62A54-9973-407E-B52A-080AAD6319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33168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028446A-6632-4B12-AA57-EF1761420C93}"/>
              </a:ext>
            </a:extLst>
          </p:cNvPr>
          <p:cNvSpPr/>
          <p:nvPr/>
        </p:nvSpPr>
        <p:spPr>
          <a:xfrm>
            <a:off x="278296" y="945715"/>
            <a:ext cx="9515061" cy="865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NABC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™</a:t>
            </a:r>
            <a:r>
              <a:rPr lang="en-US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AWARDS – 2020</a:t>
            </a:r>
          </a:p>
          <a:p>
            <a:pPr>
              <a:lnSpc>
                <a:spcPct val="107000"/>
              </a:lnSpc>
            </a:pP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B11F34-75DB-4AC9-B20D-EA335A701EA1}"/>
              </a:ext>
            </a:extLst>
          </p:cNvPr>
          <p:cNvSpPr/>
          <p:nvPr/>
        </p:nvSpPr>
        <p:spPr>
          <a:xfrm>
            <a:off x="483734" y="1650734"/>
            <a:ext cx="9868342" cy="4722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tabLst>
                <a:tab pos="914400" algn="l"/>
              </a:tabLst>
            </a:pPr>
            <a:r>
              <a:rPr lang="en-US" sz="2400" dirty="0"/>
              <a:t>Three Awards – Tentatively called the “Changing and Saving Lives Awards”</a:t>
            </a:r>
          </a:p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tabLst>
                <a:tab pos="914400" algn="l"/>
              </a:tabLst>
            </a:pPr>
            <a:endParaRPr lang="en-US" sz="2400" dirty="0"/>
          </a:p>
          <a:p>
            <a:pPr marL="914400" marR="0" lvl="1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§"/>
              <a:tabLst>
                <a:tab pos="914400" algn="l"/>
              </a:tabLst>
            </a:pPr>
            <a:r>
              <a:rPr lang="en-US" dirty="0"/>
              <a:t>Recognizes the Repairer for their support of NABC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™</a:t>
            </a:r>
            <a:r>
              <a:rPr lang="en-US" dirty="0"/>
              <a:t> programs and other community efforts.  This can be a shop or individual</a:t>
            </a:r>
          </a:p>
          <a:p>
            <a:pPr marL="914400" marR="0" lvl="1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§"/>
              <a:tabLst>
                <a:tab pos="914400" algn="l"/>
              </a:tabLst>
            </a:pPr>
            <a:endParaRPr lang="en-US" dirty="0"/>
          </a:p>
          <a:p>
            <a:pPr marL="914400" marR="0" lvl="1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§"/>
              <a:tabLst>
                <a:tab pos="914400" algn="l"/>
              </a:tabLst>
            </a:pPr>
            <a:r>
              <a:rPr lang="en-US" dirty="0"/>
              <a:t>Recognize organizations, either NABC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™</a:t>
            </a:r>
            <a:r>
              <a:rPr lang="en-US" dirty="0"/>
              <a:t> Member Company or Non-Member company that supports the mission of NABC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™</a:t>
            </a:r>
            <a:r>
              <a:rPr lang="en-US" dirty="0"/>
              <a:t>.  </a:t>
            </a:r>
            <a:r>
              <a:rPr lang="en-US" i="1" dirty="0"/>
              <a:t>Example: The company that has donated the most vehicles for NABC Recycled Rides®</a:t>
            </a:r>
          </a:p>
          <a:p>
            <a:pPr marL="914400" marR="0" lvl="1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§"/>
              <a:tabLst>
                <a:tab pos="914400" algn="l"/>
              </a:tabLst>
            </a:pPr>
            <a:endParaRPr lang="en-US" i="1" dirty="0"/>
          </a:p>
          <a:p>
            <a:pPr marL="914400" marR="0" lvl="1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§"/>
              <a:tabLst>
                <a:tab pos="914400" algn="l"/>
              </a:tabLst>
            </a:pPr>
            <a:r>
              <a:rPr lang="en-US" dirty="0"/>
              <a:t>Award for an individual in our industry that has gone above and beyond to change lives for either an individual or group. </a:t>
            </a:r>
            <a:r>
              <a:rPr lang="en-US" i="1" dirty="0"/>
              <a:t>Examples:  This might be someone that has gone to heroic efforts to save a life or the not as obvious heroism of someone who has fostered a family of  children to keep them together. </a:t>
            </a:r>
          </a:p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tabLst>
                <a:tab pos="914400" algn="l"/>
              </a:tabLst>
            </a:pPr>
            <a:endParaRPr lang="en-US" i="1" dirty="0"/>
          </a:p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tabLst>
                <a:tab pos="914400" algn="l"/>
              </a:tabLst>
            </a:pPr>
            <a:r>
              <a:rPr lang="en-US" i="1" dirty="0"/>
              <a:t>*The committee would like to define this further in break out groups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B3310CFB-018B-4CD7-BCC2-672D8A41F8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804" y="5888041"/>
            <a:ext cx="2174225" cy="698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193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DA3D58C-373B-4970-8F86-38AB423ACA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793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9D6E8B8-8E52-4357-81C8-747CC0B523BC}"/>
              </a:ext>
            </a:extLst>
          </p:cNvPr>
          <p:cNvSpPr/>
          <p:nvPr/>
        </p:nvSpPr>
        <p:spPr>
          <a:xfrm>
            <a:off x="1397977" y="1194000"/>
            <a:ext cx="8198510" cy="3104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tabLst>
                <a:tab pos="914400" algn="l"/>
              </a:tabLst>
            </a:pPr>
            <a:endParaRPr lang="en-US" sz="16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28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Budget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</a:p>
          <a:p>
            <a:pPr>
              <a:lnSpc>
                <a:spcPct val="107000"/>
              </a:lnSpc>
            </a:pP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2019 Budget- $1,000</a:t>
            </a: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2019 Spend – $750</a:t>
            </a:r>
          </a:p>
          <a:p>
            <a:pPr>
              <a:lnSpc>
                <a:spcPct val="107000"/>
              </a:lnSpc>
            </a:pP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2020 Budget (Proposed)- $2,000</a:t>
            </a: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Videos </a:t>
            </a: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313C7DBC-71EE-4777-8A38-EBF444FC3E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804" y="5888041"/>
            <a:ext cx="2174225" cy="698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4615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74C4AD5113E14088B857343CA9862E" ma:contentTypeVersion="13" ma:contentTypeDescription="Create a new document." ma:contentTypeScope="" ma:versionID="71bcfeb7d5672df600b5631ec015c6a8">
  <xsd:schema xmlns:xsd="http://www.w3.org/2001/XMLSchema" xmlns:xs="http://www.w3.org/2001/XMLSchema" xmlns:p="http://schemas.microsoft.com/office/2006/metadata/properties" xmlns:ns3="11dac55b-a8e3-44d6-8f20-a85e14172a27" xmlns:ns4="6ab64682-418e-4cce-ab60-dfadceed7297" targetNamespace="http://schemas.microsoft.com/office/2006/metadata/properties" ma:root="true" ma:fieldsID="f083ea2623948abb085d57713a3bfd14" ns3:_="" ns4:_="">
    <xsd:import namespace="11dac55b-a8e3-44d6-8f20-a85e14172a27"/>
    <xsd:import namespace="6ab64682-418e-4cce-ab60-dfadceed729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dac55b-a8e3-44d6-8f20-a85e14172a2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b64682-418e-4cce-ab60-dfadceed72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2B731E6-A1F5-442F-B0CD-4C33A5B182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9AD2534-80DD-4E34-B371-C0F3851AD2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dac55b-a8e3-44d6-8f20-a85e14172a27"/>
    <ds:schemaRef ds:uri="6ab64682-418e-4cce-ab60-dfadceed72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4C70B20-12EF-434E-9633-113D65928F9C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2446</TotalTime>
  <Words>349</Words>
  <Application>Microsoft Office PowerPoint</Application>
  <PresentationFormat>Widescreen</PresentationFormat>
  <Paragraphs>54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NABC Mission Statement:  To develop, implement and promote community-based initiatives that exemplify the professionalism and integrity of the collision repair industry.</dc:title>
  <dc:creator>Kristle V. Bollans</dc:creator>
  <cp:lastModifiedBy>Bill Garoutte</cp:lastModifiedBy>
  <cp:revision>63</cp:revision>
  <dcterms:created xsi:type="dcterms:W3CDTF">2019-03-28T11:43:02Z</dcterms:created>
  <dcterms:modified xsi:type="dcterms:W3CDTF">2020-01-13T21:28:08Z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0x0101000D74C4AD5113E14088B857343CA9862E</vt:lpwstr>
  </property>
</Properties>
</file>