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80" r:id="rId4"/>
    <p:sldId id="268" r:id="rId5"/>
    <p:sldId id="274" r:id="rId6"/>
    <p:sldId id="269" r:id="rId7"/>
    <p:sldId id="270" r:id="rId8"/>
    <p:sldId id="272" r:id="rId9"/>
    <p:sldId id="273" r:id="rId10"/>
    <p:sldId id="276" r:id="rId11"/>
    <p:sldId id="277" r:id="rId12"/>
    <p:sldId id="275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%20Pharr\Downloads\tableData%20(3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%20Pharr\Downloads\tableData%20(3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%20Pharr\Desktop\revenue%20by%20member%20type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%20Pharr\Desktop\revenue%20by%20member%20type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ie%20Pharr\Desktop\NABC\Goal%20vs%20Revenue%20Graph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%20Pharr\Desktop\revenue%20by%20member%20type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%20Pharr\Desktop\revenue%20by%20member%20type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%20Pharr\Desktop\revenue%20by%20member%20type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'Member Locations'!$B$1</c:f>
              <c:strCache>
                <c:ptCount val="1"/>
                <c:pt idx="0">
                  <c:v>Locations</c:v>
                </c:pt>
              </c:strCache>
            </c:strRef>
          </c:tx>
          <c:dPt>
            <c:idx val="0"/>
            <c:bubble3D val="0"/>
            <c:explosion val="3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56-44F0-BA73-988B7F75FB2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56-44F0-BA73-988B7F75FB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556-44F0-BA73-988B7F75FB2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556-44F0-BA73-988B7F75FB2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556-44F0-BA73-988B7F75FB2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556-44F0-BA73-988B7F75FB2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556-44F0-BA73-988B7F75FB2C}"/>
              </c:ext>
            </c:extLst>
          </c:dPt>
          <c:dLbls>
            <c:dLbl>
              <c:idx val="0"/>
              <c:layout>
                <c:manualLayout>
                  <c:x val="3.9797681539807422E-2"/>
                  <c:y val="1.0854816824966078E-2"/>
                </c:manualLayout>
              </c:layout>
              <c:tx>
                <c:rich>
                  <a:bodyPr/>
                  <a:lstStyle/>
                  <a:p>
                    <a:fld id="{29AD796B-B80A-40D1-A85C-DCFA9A3577AF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5749B41B-2B09-480D-AAA1-EE592CF9BAD3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786F90F-3E99-4CCF-8135-B3774708B988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556-44F0-BA73-988B7F75FB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936EB83-57C1-4BA9-99F2-B67E0B9DD28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F342D92A-66ED-42D7-AB25-A3564C6DF15A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D935A466-4CE2-4C95-80FC-2E6A5AE325C6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556-44F0-BA73-988B7F75FB2C}"/>
                </c:ext>
              </c:extLst>
            </c:dLbl>
            <c:dLbl>
              <c:idx val="2"/>
              <c:layout>
                <c:manualLayout>
                  <c:x val="-4.9332348536094486E-2"/>
                  <c:y val="4.3381206373279912E-2"/>
                </c:manualLayout>
              </c:layout>
              <c:tx>
                <c:rich>
                  <a:bodyPr/>
                  <a:lstStyle/>
                  <a:p>
                    <a:fld id="{79A67040-11E7-4A1C-8E45-59E62913B87F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64B4F8A7-60B1-4DD9-9564-7203652A4FA8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A90BD76A-F282-4FAA-A70A-6BD169DB5690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556-44F0-BA73-988B7F75FB2C}"/>
                </c:ext>
              </c:extLst>
            </c:dLbl>
            <c:dLbl>
              <c:idx val="3"/>
              <c:layout>
                <c:manualLayout>
                  <c:x val="-8.9268059255789983E-2"/>
                  <c:y val="9.6402680829510909E-3"/>
                </c:manualLayout>
              </c:layout>
              <c:tx>
                <c:rich>
                  <a:bodyPr/>
                  <a:lstStyle/>
                  <a:p>
                    <a:fld id="{CA77F2D5-8EC1-402A-A384-02F033491EBF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CEEFD336-4548-4DAE-84E7-60DBE291447A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C58A4ADD-9443-447A-8654-CC29698DDEBE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556-44F0-BA73-988B7F75FB2C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B1AFDD5F-B713-4BAA-8878-40DB2B604161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A8A374C0-CD06-4CA8-8C9C-C85F21A85A72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3909316F-8B0D-484D-AB73-59949036CAFB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556-44F0-BA73-988B7F75FB2C}"/>
                </c:ext>
              </c:extLst>
            </c:dLbl>
            <c:dLbl>
              <c:idx val="5"/>
              <c:layout>
                <c:manualLayout>
                  <c:x val="0.23616469938435375"/>
                  <c:y val="1.5681376235562608E-2"/>
                </c:manualLayout>
              </c:layout>
              <c:tx>
                <c:rich>
                  <a:bodyPr/>
                  <a:lstStyle/>
                  <a:p>
                    <a:fld id="{A68E0C73-B63D-4319-8F18-D2C8EE2AB00F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64942219-C6B5-4563-9F14-33CFC5ECAF4E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3322625-2E2B-4DB3-B7A0-0C6F272EC53E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556-44F0-BA73-988B7F75FB2C}"/>
                </c:ext>
              </c:extLst>
            </c:dLbl>
            <c:dLbl>
              <c:idx val="6"/>
              <c:layout>
                <c:manualLayout>
                  <c:x val="0.15670595312150573"/>
                  <c:y val="0.19351585989426087"/>
                </c:manualLayout>
              </c:layout>
              <c:tx>
                <c:rich>
                  <a:bodyPr/>
                  <a:lstStyle/>
                  <a:p>
                    <a:fld id="{540A4546-F0F1-4C0B-B5D3-688413879ADE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709E2D4D-59D1-4AD8-831C-E796537E286E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570A1AA9-053D-4DB2-AC13-9FE58C70D958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556-44F0-BA73-988B7F75FB2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'Member Locations'!$A$2:$A$8</c:f>
              <c:strCache>
                <c:ptCount val="7"/>
                <c:pt idx="0">
                  <c:v>Level One Partner</c:v>
                </c:pt>
                <c:pt idx="1">
                  <c:v>Level Two Partner</c:v>
                </c:pt>
                <c:pt idx="2">
                  <c:v>MSO</c:v>
                </c:pt>
                <c:pt idx="3">
                  <c:v> SSO</c:v>
                </c:pt>
                <c:pt idx="4">
                  <c:v> Patron</c:v>
                </c:pt>
                <c:pt idx="5">
                  <c:v>Association</c:v>
                </c:pt>
                <c:pt idx="6">
                  <c:v>TechSchools</c:v>
                </c:pt>
              </c:strCache>
            </c:strRef>
          </c:cat>
          <c:val>
            <c:numRef>
              <c:f>'Member Locations'!$B$2:$B$8</c:f>
              <c:numCache>
                <c:formatCode>0</c:formatCode>
                <c:ptCount val="7"/>
                <c:pt idx="0">
                  <c:v>2296</c:v>
                </c:pt>
                <c:pt idx="1">
                  <c:v>417</c:v>
                </c:pt>
                <c:pt idx="2">
                  <c:v>221</c:v>
                </c:pt>
                <c:pt idx="3">
                  <c:v>157</c:v>
                </c:pt>
                <c:pt idx="4">
                  <c:v>32</c:v>
                </c:pt>
                <c:pt idx="5">
                  <c:v>6</c:v>
                </c:pt>
                <c:pt idx="6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'Member Locations'!$B$2:$B$8</c15:f>
                <c15:dlblRangeCache>
                  <c:ptCount val="7"/>
                  <c:pt idx="0">
                    <c:v>2296</c:v>
                  </c:pt>
                  <c:pt idx="1">
                    <c:v>417</c:v>
                  </c:pt>
                  <c:pt idx="2">
                    <c:v>221</c:v>
                  </c:pt>
                  <c:pt idx="3">
                    <c:v>157</c:v>
                  </c:pt>
                  <c:pt idx="4">
                    <c:v>32</c:v>
                  </c:pt>
                  <c:pt idx="5">
                    <c:v>6</c:v>
                  </c:pt>
                  <c:pt idx="6">
                    <c:v>10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5556-44F0-BA73-988B7F75F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'Member Count - Invoiced'!$B$1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3F-4140-9C1B-86D868000D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3F-4140-9C1B-86D868000DE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03F-4140-9C1B-86D868000DE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03F-4140-9C1B-86D868000DE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03F-4140-9C1B-86D868000DE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03F-4140-9C1B-86D868000DE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03F-4140-9C1B-86D868000DE7}"/>
              </c:ext>
            </c:extLst>
          </c:dPt>
          <c:dLbls>
            <c:dLbl>
              <c:idx val="0"/>
              <c:layout>
                <c:manualLayout>
                  <c:x val="3.9797681539807422E-2"/>
                  <c:y val="1.0854816824966078E-2"/>
                </c:manualLayout>
              </c:layout>
              <c:tx>
                <c:rich>
                  <a:bodyPr/>
                  <a:lstStyle/>
                  <a:p>
                    <a:fld id="{4C7A547A-0CB7-4D0C-BC85-0FDEEEC62D8C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91F4E4A0-D703-41C9-8989-FB3CCDFF2B2D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32BF853-007B-462F-A34B-7158DF14AD5B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03F-4140-9C1B-86D868000DE7}"/>
                </c:ext>
              </c:extLst>
            </c:dLbl>
            <c:dLbl>
              <c:idx val="1"/>
              <c:layout>
                <c:manualLayout>
                  <c:x val="5.1388888888888887E-2"/>
                  <c:y val="3.0755314337403888E-2"/>
                </c:manualLayout>
              </c:layout>
              <c:tx>
                <c:rich>
                  <a:bodyPr/>
                  <a:lstStyle/>
                  <a:p>
                    <a:fld id="{199C009B-7A13-40D2-A3D8-9C6ECE600248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CDFADF09-E461-4EA1-A030-5A04253F86BC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F7C802A-C41A-46EA-8FDD-BE6303627DE1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03F-4140-9C1B-86D868000D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CD36A97-9D3B-4759-9336-3D8C382DA40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07BFBD8A-489D-4AB1-AF63-A603E74DFD0D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4FD27B54-D33C-4D0D-B549-B4EAD473BFC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03F-4140-9C1B-86D868000D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FEAA663-9EEB-40C7-9EB7-82C566AB6ED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C28D6390-6AE6-4189-8BF3-AAA8D09EA6CB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71C3296C-3874-44A7-AB32-0AD2FF8FA96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03F-4140-9C1B-86D868000D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8BC8E43-8BE5-4C2B-A618-488DC5A72D9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F19AD632-A8E9-4398-85E1-76F6886DF736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CF9821EB-CD69-4F00-B127-172B1F6C45E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03F-4140-9C1B-86D868000DE7}"/>
                </c:ext>
              </c:extLst>
            </c:dLbl>
            <c:dLbl>
              <c:idx val="5"/>
              <c:layout>
                <c:manualLayout>
                  <c:x val="-5.5555555555556061E-3"/>
                  <c:y val="9.0456806874717275E-3"/>
                </c:manualLayout>
              </c:layout>
              <c:tx>
                <c:rich>
                  <a:bodyPr/>
                  <a:lstStyle/>
                  <a:p>
                    <a:fld id="{A0A448D8-08EC-4F25-B20B-604F147F5EF8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46F2D5D3-CB2F-4521-A2D9-D3DCF475CDB5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C5C5878D-66F0-4253-869F-A28D1A607E49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03F-4140-9C1B-86D868000DE7}"/>
                </c:ext>
              </c:extLst>
            </c:dLbl>
            <c:dLbl>
              <c:idx val="6"/>
              <c:layout>
                <c:manualLayout>
                  <c:x val="4.2644028871391022E-2"/>
                  <c:y val="3.6182722749886929E-3"/>
                </c:manualLayout>
              </c:layout>
              <c:tx>
                <c:rich>
                  <a:bodyPr/>
                  <a:lstStyle/>
                  <a:p>
                    <a:fld id="{29E291B9-A5B6-4DA0-92E4-80926E024655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A4C815BF-4B7B-4199-ADF0-42218DB6693E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C78C7FF-F253-46B2-AAE3-ABF717ED50E3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03F-4140-9C1B-86D868000DE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'Member Count - Invoiced'!$A$2:$A$8</c:f>
              <c:strCache>
                <c:ptCount val="7"/>
                <c:pt idx="0">
                  <c:v>Level One Partner</c:v>
                </c:pt>
                <c:pt idx="1">
                  <c:v>Level Two Partner</c:v>
                </c:pt>
                <c:pt idx="2">
                  <c:v>MSO</c:v>
                </c:pt>
                <c:pt idx="3">
                  <c:v> SSO</c:v>
                </c:pt>
                <c:pt idx="4">
                  <c:v> Patron</c:v>
                </c:pt>
                <c:pt idx="5">
                  <c:v>Association</c:v>
                </c:pt>
                <c:pt idx="6">
                  <c:v>TechSchools</c:v>
                </c:pt>
              </c:strCache>
            </c:strRef>
          </c:cat>
          <c:val>
            <c:numRef>
              <c:f>'Member Count - Invoiced'!$B$2:$B$8</c:f>
              <c:numCache>
                <c:formatCode>0</c:formatCode>
                <c:ptCount val="7"/>
                <c:pt idx="0">
                  <c:v>17</c:v>
                </c:pt>
                <c:pt idx="1">
                  <c:v>16</c:v>
                </c:pt>
                <c:pt idx="2">
                  <c:v>43</c:v>
                </c:pt>
                <c:pt idx="3">
                  <c:v>157</c:v>
                </c:pt>
                <c:pt idx="4">
                  <c:v>32</c:v>
                </c:pt>
                <c:pt idx="5">
                  <c:v>6</c:v>
                </c:pt>
                <c:pt idx="6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'Member Count - Invoiced'!$B$2:$B$8</c15:f>
                <c15:dlblRangeCache>
                  <c:ptCount val="7"/>
                  <c:pt idx="0">
                    <c:v>17</c:v>
                  </c:pt>
                  <c:pt idx="1">
                    <c:v>16</c:v>
                  </c:pt>
                  <c:pt idx="2">
                    <c:v>43</c:v>
                  </c:pt>
                  <c:pt idx="3">
                    <c:v>157</c:v>
                  </c:pt>
                  <c:pt idx="4">
                    <c:v>32</c:v>
                  </c:pt>
                  <c:pt idx="5">
                    <c:v>6</c:v>
                  </c:pt>
                  <c:pt idx="6">
                    <c:v>10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903F-4140-9C1B-86D868000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'Chart Data'!$B$1</c:f>
              <c:strCache>
                <c:ptCount val="1"/>
                <c:pt idx="0">
                  <c:v>Goal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Data'!$A$2:$A$13</c:f>
              <c:strCache>
                <c:ptCount val="12"/>
                <c:pt idx="0">
                  <c:v>Jan-19</c:v>
                </c:pt>
                <c:pt idx="1">
                  <c:v>Feb-19</c:v>
                </c:pt>
                <c:pt idx="2">
                  <c:v>Mar-19</c:v>
                </c:pt>
                <c:pt idx="3">
                  <c:v>Apr-19</c:v>
                </c:pt>
                <c:pt idx="4">
                  <c:v>May-19</c:v>
                </c:pt>
                <c:pt idx="5">
                  <c:v>Jun-19</c:v>
                </c:pt>
                <c:pt idx="6">
                  <c:v>Jul-19</c:v>
                </c:pt>
                <c:pt idx="7">
                  <c:v>Aug-19</c:v>
                </c:pt>
                <c:pt idx="8">
                  <c:v>Sep-19</c:v>
                </c:pt>
                <c:pt idx="9">
                  <c:v>Oct-19</c:v>
                </c:pt>
                <c:pt idx="10">
                  <c:v>YTD</c:v>
                </c:pt>
                <c:pt idx="11">
                  <c:v>Annual</c:v>
                </c:pt>
              </c:strCache>
            </c:strRef>
          </c:cat>
          <c:val>
            <c:numRef>
              <c:f>'Chart Data'!$B$2:$B$13</c:f>
              <c:numCache>
                <c:formatCode>#,##0_);[Red]\(#,##0\)</c:formatCode>
                <c:ptCount val="12"/>
                <c:pt idx="0">
                  <c:v>10000</c:v>
                </c:pt>
                <c:pt idx="1">
                  <c:v>25000</c:v>
                </c:pt>
                <c:pt idx="2">
                  <c:v>20000</c:v>
                </c:pt>
                <c:pt idx="3">
                  <c:v>40000</c:v>
                </c:pt>
                <c:pt idx="4">
                  <c:v>25000</c:v>
                </c:pt>
                <c:pt idx="5">
                  <c:v>23500</c:v>
                </c:pt>
                <c:pt idx="6">
                  <c:v>60000</c:v>
                </c:pt>
                <c:pt idx="7">
                  <c:v>90000</c:v>
                </c:pt>
                <c:pt idx="8">
                  <c:v>40000</c:v>
                </c:pt>
                <c:pt idx="9">
                  <c:v>20000</c:v>
                </c:pt>
                <c:pt idx="10">
                  <c:v>353500</c:v>
                </c:pt>
                <c:pt idx="11">
                  <c:v>393500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7-4B67-8598-68067379A17F}"/>
            </c:ext>
          </c:extLst>
        </c:ser>
        <c:ser>
          <c:idx val="1"/>
          <c:order val="1"/>
          <c:tx>
            <c:strRef>
              <c:f>'Chart Data'!$C$1</c:f>
              <c:strCache>
                <c:ptCount val="1"/>
                <c:pt idx="0">
                  <c:v>Raised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BF7-4B67-8598-68067379A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Data'!$A$2:$A$13</c:f>
              <c:strCache>
                <c:ptCount val="12"/>
                <c:pt idx="0">
                  <c:v>Jan-19</c:v>
                </c:pt>
                <c:pt idx="1">
                  <c:v>Feb-19</c:v>
                </c:pt>
                <c:pt idx="2">
                  <c:v>Mar-19</c:v>
                </c:pt>
                <c:pt idx="3">
                  <c:v>Apr-19</c:v>
                </c:pt>
                <c:pt idx="4">
                  <c:v>May-19</c:v>
                </c:pt>
                <c:pt idx="5">
                  <c:v>Jun-19</c:v>
                </c:pt>
                <c:pt idx="6">
                  <c:v>Jul-19</c:v>
                </c:pt>
                <c:pt idx="7">
                  <c:v>Aug-19</c:v>
                </c:pt>
                <c:pt idx="8">
                  <c:v>Sep-19</c:v>
                </c:pt>
                <c:pt idx="9">
                  <c:v>Oct-19</c:v>
                </c:pt>
                <c:pt idx="10">
                  <c:v>YTD</c:v>
                </c:pt>
                <c:pt idx="11">
                  <c:v>Annual</c:v>
                </c:pt>
              </c:strCache>
            </c:strRef>
          </c:cat>
          <c:val>
            <c:numRef>
              <c:f>'Chart Data'!$C$2:$C$13</c:f>
              <c:numCache>
                <c:formatCode>#,##0_);[Red]\(#,##0\)</c:formatCode>
                <c:ptCount val="12"/>
                <c:pt idx="0">
                  <c:v>53300</c:v>
                </c:pt>
                <c:pt idx="1">
                  <c:v>10000</c:v>
                </c:pt>
                <c:pt idx="2">
                  <c:v>16100</c:v>
                </c:pt>
                <c:pt idx="3">
                  <c:v>17700</c:v>
                </c:pt>
                <c:pt idx="4">
                  <c:v>33100</c:v>
                </c:pt>
                <c:pt idx="5">
                  <c:v>52850</c:v>
                </c:pt>
                <c:pt idx="6">
                  <c:v>55700</c:v>
                </c:pt>
                <c:pt idx="7">
                  <c:v>39650</c:v>
                </c:pt>
                <c:pt idx="8">
                  <c:v>26900</c:v>
                </c:pt>
                <c:pt idx="9">
                  <c:v>38300</c:v>
                </c:pt>
                <c:pt idx="10">
                  <c:v>343600</c:v>
                </c:pt>
                <c:pt idx="11">
                  <c:v>343600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F7-4B67-8598-68067379A17F}"/>
            </c:ext>
          </c:extLst>
        </c:ser>
        <c:ser>
          <c:idx val="2"/>
          <c:order val="2"/>
          <c:tx>
            <c:strRef>
              <c:f>'Chart Data'!$D$1</c:f>
              <c:strCache>
                <c:ptCount val="1"/>
                <c:pt idx="0">
                  <c:v>Percent of Goal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212886691709407E-3"/>
                  <c:y val="-2.1832905041647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BF7-4B67-8598-68067379A17F}"/>
                </c:ext>
              </c:extLst>
            </c:dLbl>
            <c:dLbl>
              <c:idx val="1"/>
              <c:layout>
                <c:manualLayout>
                  <c:x val="-1.6212886691709407E-3"/>
                  <c:y val="-6.5498715124941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BF7-4B67-8598-68067379A17F}"/>
                </c:ext>
              </c:extLst>
            </c:dLbl>
            <c:dLbl>
              <c:idx val="2"/>
              <c:layout>
                <c:manualLayout>
                  <c:x val="-1.6212886691709407E-3"/>
                  <c:y val="-8.7331620166591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BF7-4B67-8598-68067379A17F}"/>
                </c:ext>
              </c:extLst>
            </c:dLbl>
            <c:dLbl>
              <c:idx val="3"/>
              <c:layout>
                <c:manualLayout>
                  <c:x val="-1.4861641117787236E-17"/>
                  <c:y val="-6.549871512494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BF7-4B67-8598-68067379A17F}"/>
                </c:ext>
              </c:extLst>
            </c:dLbl>
            <c:dLbl>
              <c:idx val="4"/>
              <c:layout>
                <c:manualLayout>
                  <c:x val="-3.2425773383418814E-3"/>
                  <c:y val="-8.7331620166590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F7-4B67-8598-68067379A17F}"/>
                </c:ext>
              </c:extLst>
            </c:dLbl>
            <c:dLbl>
              <c:idx val="5"/>
              <c:layout>
                <c:manualLayout>
                  <c:x val="0"/>
                  <c:y val="-1.0916452520823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F7-4B67-8598-68067379A17F}"/>
                </c:ext>
              </c:extLst>
            </c:dLbl>
            <c:dLbl>
              <c:idx val="6"/>
              <c:layout>
                <c:manualLayout>
                  <c:x val="0"/>
                  <c:y val="-1.091645252082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F7-4B67-8598-68067379A17F}"/>
                </c:ext>
              </c:extLst>
            </c:dLbl>
            <c:dLbl>
              <c:idx val="7"/>
              <c:layout>
                <c:manualLayout>
                  <c:x val="-1.4861641117787236E-17"/>
                  <c:y val="-6.5498715124943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F7-4B67-8598-68067379A17F}"/>
                </c:ext>
              </c:extLst>
            </c:dLbl>
            <c:dLbl>
              <c:idx val="8"/>
              <c:layout>
                <c:manualLayout>
                  <c:x val="-1.4861641117787236E-17"/>
                  <c:y val="-6.5498715124942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F7-4B67-8598-68067379A17F}"/>
                </c:ext>
              </c:extLst>
            </c:dLbl>
            <c:dLbl>
              <c:idx val="9"/>
              <c:layout>
                <c:manualLayout>
                  <c:x val="0"/>
                  <c:y val="-6.5498715124942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F7-4B67-8598-68067379A17F}"/>
                </c:ext>
              </c:extLst>
            </c:dLbl>
            <c:dLbl>
              <c:idx val="10"/>
              <c:layout>
                <c:manualLayout>
                  <c:x val="-3.2425773383418961E-3"/>
                  <c:y val="-6.5498715124942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F7-4B67-8598-68067379A17F}"/>
                </c:ext>
              </c:extLst>
            </c:dLbl>
            <c:dLbl>
              <c:idx val="11"/>
              <c:layout>
                <c:manualLayout>
                  <c:x val="0"/>
                  <c:y val="-1.746632403331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F7-4B67-8598-68067379A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Data'!$A$2:$A$13</c:f>
              <c:strCache>
                <c:ptCount val="12"/>
                <c:pt idx="0">
                  <c:v>Jan-19</c:v>
                </c:pt>
                <c:pt idx="1">
                  <c:v>Feb-19</c:v>
                </c:pt>
                <c:pt idx="2">
                  <c:v>Mar-19</c:v>
                </c:pt>
                <c:pt idx="3">
                  <c:v>Apr-19</c:v>
                </c:pt>
                <c:pt idx="4">
                  <c:v>May-19</c:v>
                </c:pt>
                <c:pt idx="5">
                  <c:v>Jun-19</c:v>
                </c:pt>
                <c:pt idx="6">
                  <c:v>Jul-19</c:v>
                </c:pt>
                <c:pt idx="7">
                  <c:v>Aug-19</c:v>
                </c:pt>
                <c:pt idx="8">
                  <c:v>Sep-19</c:v>
                </c:pt>
                <c:pt idx="9">
                  <c:v>Oct-19</c:v>
                </c:pt>
                <c:pt idx="10">
                  <c:v>YTD</c:v>
                </c:pt>
                <c:pt idx="11">
                  <c:v>Annual</c:v>
                </c:pt>
              </c:strCache>
            </c:strRef>
          </c:cat>
          <c:val>
            <c:numRef>
              <c:f>'Chart Data'!$D$2:$D$13</c:f>
              <c:numCache>
                <c:formatCode>0.00%</c:formatCode>
                <c:ptCount val="12"/>
                <c:pt idx="0">
                  <c:v>5.33</c:v>
                </c:pt>
                <c:pt idx="1">
                  <c:v>0.4</c:v>
                </c:pt>
                <c:pt idx="2">
                  <c:v>0.80500000000000005</c:v>
                </c:pt>
                <c:pt idx="3">
                  <c:v>0.4425</c:v>
                </c:pt>
                <c:pt idx="4">
                  <c:v>1.3240000000000001</c:v>
                </c:pt>
                <c:pt idx="5">
                  <c:v>2.2488999999999999</c:v>
                </c:pt>
                <c:pt idx="6">
                  <c:v>0.92330000000000001</c:v>
                </c:pt>
                <c:pt idx="7">
                  <c:v>0.44059999999999999</c:v>
                </c:pt>
                <c:pt idx="8">
                  <c:v>0.67249999999999999</c:v>
                </c:pt>
                <c:pt idx="9">
                  <c:v>1.915</c:v>
                </c:pt>
                <c:pt idx="10">
                  <c:v>0.97199434229137205</c:v>
                </c:pt>
                <c:pt idx="11">
                  <c:v>0.8731893265565438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F7-4B67-8598-68067379A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2654808"/>
        <c:axId val="682653168"/>
        <c:axId val="0"/>
      </c:bar3DChart>
      <c:catAx>
        <c:axId val="682654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653168"/>
        <c:crosses val="autoZero"/>
        <c:auto val="1"/>
        <c:lblAlgn val="ctr"/>
        <c:lblOffset val="100"/>
        <c:noMultiLvlLbl val="0"/>
      </c:catAx>
      <c:valAx>
        <c:axId val="68265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65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</a:t>
            </a:r>
            <a:r>
              <a:rPr lang="en-US" baseline="0" dirty="0"/>
              <a:t> Revenue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</a:t>
            </a:r>
            <a:r>
              <a:rPr lang="en-US" baseline="0" dirty="0"/>
              <a:t> Revenue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</a:t>
            </a:r>
            <a:r>
              <a:rPr lang="en-US" baseline="0" dirty="0"/>
              <a:t> Revenue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A93F-C3BF-44E5-91AA-602396D36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6148B-1601-4CCD-BA4B-BA9C27BA5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44A15-E5F4-43AC-A6FD-1819139F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659B1-B032-4410-8A7C-A50E5571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79BC-43EE-4198-ACDB-5D19BCE5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0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6043-60EC-4F1B-85D9-53D7C5F0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6BF52-9447-4ADB-8340-5162026FF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657D3-19E0-40DE-8D15-90937C6C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F76B4-2C6B-460B-8B5E-DEC4EC69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AB7E-BC44-4408-B6A4-CCD00A55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D3B89-0B9F-4C90-BFF7-944508239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964D0-2726-4F25-A4C8-F93786E2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BC4C2-A841-49C1-9FF1-4A306449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6C04E-6A51-4DBF-BF8C-167D4863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F08E3-D3C4-4D35-827E-B2F81EE7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1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71B5-0C7B-49C1-9256-69891225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60E02-DB48-40CE-BB6F-02BD7D06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14C34-4E6A-45F6-851E-679842E5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196FE-EE4D-42E5-A99F-065B24BE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D5A6-C642-41F6-8B0F-82A4FE12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8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F8EF-794B-43D9-B1D2-04478AFE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F6815-46F4-49CE-AB89-8DB645C44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2C89A-866F-42EE-B2E4-AACDA61E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08765-E791-40EE-A441-919DD63E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0205D-C6BE-44C9-8488-E480A84D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1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E8DE-8BF6-4970-8171-5A45CA3D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ACA0F-2016-4124-B32C-FB39183BC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73B3-D670-4624-8ED7-E1DD022C3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1B123-9D41-467B-9206-DB71F721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3EE46-9D9C-45B5-A74A-DA2DD80D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3B97C-1B2C-4100-8273-430D69B7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F057-8C93-4537-9A13-4400FFB7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62A40-7762-447F-8FDA-B514D589F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8102F-DCB4-4A6F-95B3-4CBC2E2A4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44CCC-E740-4497-B913-8845E73E9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DA009-96C0-410A-A12D-D6BBFB969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5C556-08D7-495F-BCBC-8446735A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31B38-69C0-4142-8608-5463D48F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497F4-7040-4716-96B1-B2CC4228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BF53-8C72-4504-8450-BCFB53A7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D8C71-20EB-429B-89B5-13FF7320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858FE-06C9-43A2-9C98-6C48B209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33FE4-4172-442B-BD30-CD7F31A4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3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A8DCC-84C4-451F-94FB-71F439A4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9A15D-2AA2-456B-B6A8-DB3BC793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0B86E-1136-4D03-AD1C-FE7DBF1D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1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EBC5-39A9-44E6-9EC4-37791933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B3353-FBBE-4077-B0B0-0F9B5845E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EE842-0D5A-4694-BC3D-3051DD495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BAB8E-34C5-4815-9B0D-9F7B5FCC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88687-213E-4D2F-90FC-4125CAA4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635DE-1FF2-4D0A-8B99-A5606B22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33B5-3259-4FF9-8CEA-A27AE734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665C8-B40A-4050-BD10-6615EA274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1DE50-053B-43C0-A842-495BA917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D82AE-9335-4C72-BB15-1DD80F52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9D39-9154-425C-A11B-CC73E3A9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118A4-7284-4902-A03C-64ADCCCB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7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AEBC7-5C3E-4713-B39E-367DA8C1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8CA1D-9475-4205-922A-721EF73E5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11E6B-6302-4E40-924D-358D0494C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276D-62D1-4C79-9C62-146E8EDFB3E8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A5B74-A0C2-4DDC-B620-437BE30A9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5347-0BCF-4664-A412-933F6ECC8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7CB68-28F5-4D12-B5E3-DE201930C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254E7A3-77F0-445E-B719-9044F497ED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821FD10-3FE7-4E5C-BD82-B85314E04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F7385-3684-4AF9-AA57-EC762495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7858C8-597B-47E7-9928-86D3AF3327D8}"/>
              </a:ext>
            </a:extLst>
          </p:cNvPr>
          <p:cNvSpPr txBox="1"/>
          <p:nvPr/>
        </p:nvSpPr>
        <p:spPr>
          <a:xfrm>
            <a:off x="5771945" y="2775666"/>
            <a:ext cx="6175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2019 SEMA Board Meeting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Membership Committee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Arlo Johnson and Anthony Natale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E8100-6C85-4572-A47D-0372B2743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4" y="1122785"/>
            <a:ext cx="5225146" cy="16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79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CLOSED BOARD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03848-D37D-4F1A-B0A9-A616C4CEB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55" y="5820803"/>
            <a:ext cx="2217576" cy="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9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37" y="2443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Renewal Rate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697C33-D4B9-4401-9416-4344F2479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45558"/>
              </p:ext>
            </p:extLst>
          </p:nvPr>
        </p:nvGraphicFramePr>
        <p:xfrm>
          <a:off x="638137" y="1253334"/>
          <a:ext cx="7685350" cy="4351332"/>
        </p:xfrm>
        <a:graphic>
          <a:graphicData uri="http://schemas.openxmlformats.org/drawingml/2006/table">
            <a:tbl>
              <a:tblPr/>
              <a:tblGrid>
                <a:gridCol w="2619663">
                  <a:extLst>
                    <a:ext uri="{9D8B030D-6E8A-4147-A177-3AD203B41FA5}">
                      <a16:colId xmlns:a16="http://schemas.microsoft.com/office/drawing/2014/main" val="1289577523"/>
                    </a:ext>
                  </a:extLst>
                </a:gridCol>
                <a:gridCol w="2106299">
                  <a:extLst>
                    <a:ext uri="{9D8B030D-6E8A-4147-A177-3AD203B41FA5}">
                      <a16:colId xmlns:a16="http://schemas.microsoft.com/office/drawing/2014/main" val="1943560913"/>
                    </a:ext>
                  </a:extLst>
                </a:gridCol>
                <a:gridCol w="1187782">
                  <a:extLst>
                    <a:ext uri="{9D8B030D-6E8A-4147-A177-3AD203B41FA5}">
                      <a16:colId xmlns:a16="http://schemas.microsoft.com/office/drawing/2014/main" val="2112469918"/>
                    </a:ext>
                  </a:extLst>
                </a:gridCol>
                <a:gridCol w="1771606">
                  <a:extLst>
                    <a:ext uri="{9D8B030D-6E8A-4147-A177-3AD203B41FA5}">
                      <a16:colId xmlns:a16="http://schemas.microsoft.com/office/drawing/2014/main" val="639296238"/>
                    </a:ext>
                  </a:extLst>
                </a:gridCol>
              </a:tblGrid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Date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10/21/2019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04902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76907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 Level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Pledged Amount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Received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Renewal Rate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29112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One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140,000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93.3%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12659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Two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73.2%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3632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Association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627431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Multi-Shop Operator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64.6%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5030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Single-Shop Operator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26,250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37.8%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64904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 School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83.3%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4980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Patron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56.3%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16442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96324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Collection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324,500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238,450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73.5%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074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9BB7A1-856B-4DE3-89E0-DA5DF589FDBD}"/>
              </a:ext>
            </a:extLst>
          </p:cNvPr>
          <p:cNvSpPr txBox="1"/>
          <p:nvPr/>
        </p:nvSpPr>
        <p:spPr>
          <a:xfrm>
            <a:off x="638137" y="5883561"/>
            <a:ext cx="73749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74% of renewing members pay ahead of their term end date, on average, approximately 31 days ahead of schedule.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0E0F4-945F-4AC2-920E-C7A60C343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55" y="5820803"/>
            <a:ext cx="2217576" cy="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9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16" y="48163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Revenue by Member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3BE76-1AE1-467A-B0E7-7BAC5437A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789" y="5883561"/>
            <a:ext cx="2373503" cy="80099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CE4CF1F-E643-4CA1-A779-F079E7F444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402451"/>
              </p:ext>
            </p:extLst>
          </p:nvPr>
        </p:nvGraphicFramePr>
        <p:xfrm>
          <a:off x="5454316" y="1499938"/>
          <a:ext cx="6296526" cy="516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BBB44B-95EC-4AAE-A593-71C16F69E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08031"/>
              </p:ext>
            </p:extLst>
          </p:nvPr>
        </p:nvGraphicFramePr>
        <p:xfrm>
          <a:off x="741948" y="2287449"/>
          <a:ext cx="10515599" cy="3294651"/>
        </p:xfrm>
        <a:graphic>
          <a:graphicData uri="http://schemas.openxmlformats.org/drawingml/2006/table">
            <a:tbl>
              <a:tblPr/>
              <a:tblGrid>
                <a:gridCol w="2241797">
                  <a:extLst>
                    <a:ext uri="{9D8B030D-6E8A-4147-A177-3AD203B41FA5}">
                      <a16:colId xmlns:a16="http://schemas.microsoft.com/office/drawing/2014/main" val="457784431"/>
                    </a:ext>
                  </a:extLst>
                </a:gridCol>
                <a:gridCol w="1695989">
                  <a:extLst>
                    <a:ext uri="{9D8B030D-6E8A-4147-A177-3AD203B41FA5}">
                      <a16:colId xmlns:a16="http://schemas.microsoft.com/office/drawing/2014/main" val="2990433334"/>
                    </a:ext>
                  </a:extLst>
                </a:gridCol>
                <a:gridCol w="2782921">
                  <a:extLst>
                    <a:ext uri="{9D8B030D-6E8A-4147-A177-3AD203B41FA5}">
                      <a16:colId xmlns:a16="http://schemas.microsoft.com/office/drawing/2014/main" val="1996581019"/>
                    </a:ext>
                  </a:extLst>
                </a:gridCol>
                <a:gridCol w="1705359">
                  <a:extLst>
                    <a:ext uri="{9D8B030D-6E8A-4147-A177-3AD203B41FA5}">
                      <a16:colId xmlns:a16="http://schemas.microsoft.com/office/drawing/2014/main" val="2591264935"/>
                    </a:ext>
                  </a:extLst>
                </a:gridCol>
                <a:gridCol w="2089533">
                  <a:extLst>
                    <a:ext uri="{9D8B030D-6E8A-4147-A177-3AD203B41FA5}">
                      <a16:colId xmlns:a16="http://schemas.microsoft.com/office/drawing/2014/main" val="570874822"/>
                    </a:ext>
                  </a:extLst>
                </a:gridCol>
              </a:tblGrid>
              <a:tr h="330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Member Level</a:t>
                      </a:r>
                    </a:p>
                  </a:txBody>
                  <a:tcPr marL="7029" marR="7029" marT="7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Revenue</a:t>
                      </a:r>
                    </a:p>
                  </a:txBody>
                  <a:tcPr marL="7029" marR="7029" marT="7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of Total Rev.</a:t>
                      </a:r>
                    </a:p>
                  </a:txBody>
                  <a:tcPr marL="7029" marR="7029" marT="7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Goal</a:t>
                      </a:r>
                    </a:p>
                  </a:txBody>
                  <a:tcPr marL="7029" marR="7029" marT="7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of Goal</a:t>
                      </a:r>
                    </a:p>
                  </a:txBody>
                  <a:tcPr marL="7029" marR="7029" marT="7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105615"/>
                  </a:ext>
                </a:extLst>
              </a:tr>
              <a:tr h="323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 Association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$6,000.00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1.7%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$10,000.00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60.00%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941772"/>
                  </a:ext>
                </a:extLst>
              </a:tr>
              <a:tr h="323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Level One Partner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$160,000.00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46.6%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$150,000.00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106.67%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67591"/>
                  </a:ext>
                </a:extLst>
              </a:tr>
              <a:tr h="323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Level Two Partner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$66,000.00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19.2%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$125,000.00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52.80%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690794"/>
                  </a:ext>
                </a:extLst>
              </a:tr>
              <a:tr h="323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MSO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$45,300.00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13.2%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$45,000.00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100.67%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05932"/>
                  </a:ext>
                </a:extLst>
              </a:tr>
              <a:tr h="323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Patron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$3,300.00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$2,500.00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132.00%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514634"/>
                  </a:ext>
                </a:extLst>
              </a:tr>
              <a:tr h="323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SSO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$62,000.00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18.0%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$60,000.00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103.33%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58400"/>
                  </a:ext>
                </a:extLst>
              </a:tr>
              <a:tr h="323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TechSchools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$1,000.00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$1,000.00 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688136"/>
                  </a:ext>
                </a:extLst>
              </a:tr>
              <a:tr h="337399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228208"/>
                  </a:ext>
                </a:extLst>
              </a:tr>
              <a:tr h="33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Total: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$343,600.00 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$393,500.00 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569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5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16" y="48163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2018 vs 2019 Revenue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3BE76-1AE1-467A-B0E7-7BAC5437A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789" y="5883561"/>
            <a:ext cx="2373503" cy="80099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CE4CF1F-E643-4CA1-A779-F079E7F44427}"/>
              </a:ext>
            </a:extLst>
          </p:cNvPr>
          <p:cNvGraphicFramePr>
            <a:graphicFrameLocks/>
          </p:cNvGraphicFramePr>
          <p:nvPr/>
        </p:nvGraphicFramePr>
        <p:xfrm>
          <a:off x="5454316" y="1499938"/>
          <a:ext cx="6296526" cy="516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A44D3B-7B76-4BCB-940D-197F591DC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67945"/>
              </p:ext>
            </p:extLst>
          </p:nvPr>
        </p:nvGraphicFramePr>
        <p:xfrm>
          <a:off x="838200" y="2078749"/>
          <a:ext cx="10515600" cy="3845090"/>
        </p:xfrm>
        <a:graphic>
          <a:graphicData uri="http://schemas.openxmlformats.org/drawingml/2006/table">
            <a:tbl>
              <a:tblPr/>
              <a:tblGrid>
                <a:gridCol w="2485143">
                  <a:extLst>
                    <a:ext uri="{9D8B030D-6E8A-4147-A177-3AD203B41FA5}">
                      <a16:colId xmlns:a16="http://schemas.microsoft.com/office/drawing/2014/main" val="3866738412"/>
                    </a:ext>
                  </a:extLst>
                </a:gridCol>
                <a:gridCol w="2929224">
                  <a:extLst>
                    <a:ext uri="{9D8B030D-6E8A-4147-A177-3AD203B41FA5}">
                      <a16:colId xmlns:a16="http://schemas.microsoft.com/office/drawing/2014/main" val="3888263679"/>
                    </a:ext>
                  </a:extLst>
                </a:gridCol>
                <a:gridCol w="2516456">
                  <a:extLst>
                    <a:ext uri="{9D8B030D-6E8A-4147-A177-3AD203B41FA5}">
                      <a16:colId xmlns:a16="http://schemas.microsoft.com/office/drawing/2014/main" val="1741621601"/>
                    </a:ext>
                  </a:extLst>
                </a:gridCol>
                <a:gridCol w="2584777">
                  <a:extLst>
                    <a:ext uri="{9D8B030D-6E8A-4147-A177-3AD203B41FA5}">
                      <a16:colId xmlns:a16="http://schemas.microsoft.com/office/drawing/2014/main" val="2025103921"/>
                    </a:ext>
                  </a:extLst>
                </a:gridCol>
              </a:tblGrid>
              <a:tr h="384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 Level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Annual Revenue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YTD Revenue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2018 Revenue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78989"/>
                  </a:ext>
                </a:extLst>
              </a:tr>
              <a:tr h="384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One Member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$160,000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106.7%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020802"/>
                  </a:ext>
                </a:extLst>
              </a:tr>
              <a:tr h="384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Two Member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$101,000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$66,000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65.3%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64642"/>
                  </a:ext>
                </a:extLst>
              </a:tr>
              <a:tr h="384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MSO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$46,200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$45,300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98.1%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281580"/>
                  </a:ext>
                </a:extLst>
              </a:tr>
              <a:tr h="384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SSO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$62,550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$62,000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99.1%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49592"/>
                  </a:ext>
                </a:extLst>
              </a:tr>
              <a:tr h="384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Association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$5,500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109.1%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867547"/>
                  </a:ext>
                </a:extLst>
              </a:tr>
              <a:tr h="384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 School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166.7%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93076"/>
                  </a:ext>
                </a:extLst>
              </a:tr>
              <a:tr h="384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Patron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$3,600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91.7%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899851"/>
                  </a:ext>
                </a:extLst>
              </a:tr>
              <a:tr h="384509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348395"/>
                  </a:ext>
                </a:extLst>
              </a:tr>
              <a:tr h="384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$369,450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$343,600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93.0%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383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26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16" y="645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2018 vs 2019 Revenue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3BE76-1AE1-467A-B0E7-7BAC5437A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789" y="5883561"/>
            <a:ext cx="2373503" cy="80099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CE4CF1F-E643-4CA1-A779-F079E7F44427}"/>
              </a:ext>
            </a:extLst>
          </p:cNvPr>
          <p:cNvGraphicFramePr>
            <a:graphicFrameLocks/>
          </p:cNvGraphicFramePr>
          <p:nvPr/>
        </p:nvGraphicFramePr>
        <p:xfrm>
          <a:off x="5454316" y="1499938"/>
          <a:ext cx="6296526" cy="516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A large map&#10;&#10;Description automatically generated">
            <a:extLst>
              <a:ext uri="{FF2B5EF4-FFF2-40B4-BE49-F238E27FC236}">
                <a16:creationId xmlns:a16="http://schemas.microsoft.com/office/drawing/2014/main" id="{5F73981E-E033-47D1-A2F5-23412A4CF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7" y="1289725"/>
            <a:ext cx="11117226" cy="2791215"/>
          </a:xfrm>
          <a:prstGeom prst="rect">
            <a:avLst/>
          </a:prstGeom>
        </p:spPr>
      </p:pic>
      <p:pic>
        <p:nvPicPr>
          <p:cNvPr id="13" name="Picture 12" descr="A picture containing sitting, white, light&#10;&#10;Description automatically generated">
            <a:extLst>
              <a:ext uri="{FF2B5EF4-FFF2-40B4-BE49-F238E27FC236}">
                <a16:creationId xmlns:a16="http://schemas.microsoft.com/office/drawing/2014/main" id="{B27AE449-36B0-4752-A308-4947D8953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28" y="3689684"/>
            <a:ext cx="1627311" cy="29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Membership Committee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7DA141-4241-4E18-8055-C80FF011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74763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dirty="0"/>
              <a:t>Committee Chair(s): </a:t>
            </a:r>
          </a:p>
          <a:p>
            <a:pPr lvl="0"/>
            <a:r>
              <a:rPr lang="en-US" dirty="0"/>
              <a:t>Anthony Natale, Arlo Johnson </a:t>
            </a:r>
          </a:p>
          <a:p>
            <a:pPr marL="0" lvl="0" indent="0">
              <a:buNone/>
            </a:pPr>
            <a:r>
              <a:rPr lang="en-US" b="1" dirty="0"/>
              <a:t>Committee Members: </a:t>
            </a:r>
          </a:p>
          <a:p>
            <a:pPr lvl="0"/>
            <a:r>
              <a:rPr lang="en-US" dirty="0"/>
              <a:t>Katie Pharr, Brian Driehorst, Gene Lopez, Linda Sulkala and Kristle Bollans</a:t>
            </a:r>
          </a:p>
          <a:p>
            <a:pPr marL="0" lvl="0" indent="0">
              <a:buNone/>
            </a:pPr>
            <a:r>
              <a:rPr lang="en-US" b="1" dirty="0"/>
              <a:t>Committee Mission: </a:t>
            </a:r>
          </a:p>
          <a:p>
            <a:pPr lvl="0"/>
            <a:r>
              <a:rPr lang="en-US" dirty="0"/>
              <a:t>Retain and grow membership </a:t>
            </a:r>
          </a:p>
          <a:p>
            <a:pPr marL="0" lvl="0" indent="0">
              <a:buNone/>
            </a:pPr>
            <a:r>
              <a:rPr lang="en-US" b="1" dirty="0"/>
              <a:t>2019 Goal(s): </a:t>
            </a:r>
          </a:p>
          <a:p>
            <a:pPr lvl="0"/>
            <a:r>
              <a:rPr lang="en-US" dirty="0"/>
              <a:t>Create additional dialogue with top-tiered members</a:t>
            </a:r>
          </a:p>
          <a:p>
            <a:pPr lvl="0"/>
            <a:r>
              <a:rPr lang="en-US" dirty="0"/>
              <a:t>Stabilize renewals</a:t>
            </a:r>
          </a:p>
          <a:p>
            <a:pPr lvl="0"/>
            <a:r>
              <a:rPr lang="en-US" dirty="0"/>
              <a:t>Achieve and succeed budget revenue</a:t>
            </a:r>
          </a:p>
          <a:p>
            <a:pPr lvl="0"/>
            <a:r>
              <a:rPr lang="en-US" dirty="0"/>
              <a:t>Ensure management system (Salsa) is fully operational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B3509-DE3D-44C6-96DD-DA6C19511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55" y="5820803"/>
            <a:ext cx="2217576" cy="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0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2019 Achievements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7DA141-4241-4E18-8055-C80FF011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7091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YTD Achievements: </a:t>
            </a:r>
          </a:p>
          <a:p>
            <a:pPr lvl="0"/>
            <a:r>
              <a:rPr lang="en-US" dirty="0"/>
              <a:t>Increased dialogue with membership via monthly newsletters (Roadmap) and social media</a:t>
            </a:r>
          </a:p>
          <a:p>
            <a:pPr lvl="0"/>
            <a:r>
              <a:rPr lang="en-US" dirty="0"/>
              <a:t>Addition of strategic resources including Salsa and staff providing greater control over business and data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BD3B1-7E97-4864-817C-5F3993F1F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55" y="5820803"/>
            <a:ext cx="2217576" cy="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2019 Priorities and Goals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1C44330-3480-4CA8-A1D9-2386153A2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817589"/>
              </p:ext>
            </p:extLst>
          </p:nvPr>
        </p:nvGraphicFramePr>
        <p:xfrm>
          <a:off x="2198105" y="1640610"/>
          <a:ext cx="7315200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4" imgW="7315200" imgH="3996871" progId="Excel.Sheet.12">
                  <p:embed/>
                </p:oleObj>
              </mc:Choice>
              <mc:Fallback>
                <p:oleObj name="Worksheet" r:id="rId4" imgW="7315200" imgH="39968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8105" y="1640610"/>
                        <a:ext cx="7315200" cy="399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9D9F829F-F975-4E96-A475-DCB45BDBD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7015" y="5124707"/>
            <a:ext cx="513228" cy="513228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987C3769-AB20-495C-81C2-8248BE14B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7015" y="4017730"/>
            <a:ext cx="513228" cy="513228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2BA26874-2735-4F53-9A00-FE79A46299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9731" y="3172386"/>
            <a:ext cx="513228" cy="513228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80413AC5-D12E-4096-A64A-C05620230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9731" y="2132558"/>
            <a:ext cx="513228" cy="513228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938CF2F8-4094-465B-BE8A-99B994BA5B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9693" y="4606460"/>
            <a:ext cx="513228" cy="513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0DCB32-9ADC-4750-8E44-24CED461D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55" y="5820803"/>
            <a:ext cx="2217576" cy="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2020 Priorities and Goals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7DA141-4241-4E18-8055-C80FF011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1323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Tier 1: </a:t>
            </a:r>
            <a:r>
              <a:rPr lang="en-US" dirty="0"/>
              <a:t> </a:t>
            </a:r>
          </a:p>
          <a:p>
            <a:r>
              <a:rPr lang="en-US" dirty="0"/>
              <a:t>Service our existing membership and reach maximum retention</a:t>
            </a:r>
          </a:p>
          <a:p>
            <a:pPr marL="0" indent="0">
              <a:buNone/>
            </a:pPr>
            <a:r>
              <a:rPr lang="en-US" b="1" u="sng" dirty="0"/>
              <a:t>Tier 2</a:t>
            </a:r>
            <a:r>
              <a:rPr lang="en-US" u="sng" dirty="0"/>
              <a:t> </a:t>
            </a:r>
            <a:r>
              <a:rPr lang="en-US" b="1" u="sng" dirty="0"/>
              <a:t>:</a:t>
            </a:r>
          </a:p>
          <a:p>
            <a:r>
              <a:rPr lang="en-US" dirty="0"/>
              <a:t>Identify additional carriers/entities that can provide vehicles for Recycled Rides® and F.R.E.E.™ with a focus on regional carriers</a:t>
            </a:r>
          </a:p>
          <a:p>
            <a:pPr marL="0" indent="0">
              <a:buNone/>
            </a:pPr>
            <a:r>
              <a:rPr lang="en-US" b="1" u="sng" dirty="0"/>
              <a:t>Tier 3: </a:t>
            </a:r>
          </a:p>
          <a:p>
            <a:r>
              <a:rPr lang="en-US" dirty="0"/>
              <a:t>Fully utilize Salsa CRM/Engage to create as much efficiency as possible including member surveys, RSVP’s, initiative management</a:t>
            </a:r>
            <a:endParaRPr lang="en-US" b="1" dirty="0"/>
          </a:p>
          <a:p>
            <a:pPr marL="0" indent="0">
              <a:buNone/>
            </a:pPr>
            <a:r>
              <a:rPr lang="en-US" b="1" u="sng" dirty="0"/>
              <a:t>Pipeline:</a:t>
            </a:r>
            <a:r>
              <a:rPr lang="en-US" u="sng" dirty="0"/>
              <a:t> </a:t>
            </a:r>
            <a:r>
              <a:rPr lang="en-US" b="1" dirty="0"/>
              <a:t> </a:t>
            </a:r>
          </a:p>
          <a:p>
            <a:r>
              <a:rPr lang="en-US" dirty="0"/>
              <a:t>Regional Insurance Carriers, Jobbers, OEMs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DA792-5124-4B38-97BD-59F0BC7D3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55" y="5820803"/>
            <a:ext cx="2217576" cy="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1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Needs and Challenges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7DA141-4241-4E18-8055-C80FF011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43527" cy="43513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Tools Being Used: </a:t>
            </a:r>
          </a:p>
          <a:p>
            <a:pPr lvl="0"/>
            <a:r>
              <a:rPr lang="en-US" dirty="0"/>
              <a:t>Salsa CRM &amp; Engage, excel, telephone, email</a:t>
            </a:r>
          </a:p>
          <a:p>
            <a:pPr marL="0" lvl="0" indent="0">
              <a:buNone/>
            </a:pPr>
            <a:r>
              <a:rPr lang="en-US" b="1" dirty="0"/>
              <a:t>Tools Needed: 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New website and content </a:t>
            </a:r>
          </a:p>
          <a:p>
            <a:pPr marL="0" lvl="0" indent="0">
              <a:buNone/>
            </a:pPr>
            <a:r>
              <a:rPr lang="en-US" b="1" dirty="0"/>
              <a:t>Greatest Need(s): </a:t>
            </a:r>
          </a:p>
          <a:p>
            <a:r>
              <a:rPr lang="en-US" dirty="0"/>
              <a:t>Improved web interface for new and existing members</a:t>
            </a:r>
          </a:p>
          <a:p>
            <a:r>
              <a:rPr lang="en-US" dirty="0"/>
              <a:t>Succession plan for committee chair(s)</a:t>
            </a:r>
          </a:p>
          <a:p>
            <a:pPr marL="0" lvl="0" indent="0">
              <a:buNone/>
            </a:pPr>
            <a:r>
              <a:rPr lang="en-US" b="1" dirty="0"/>
              <a:t>Greatest Challenge(s):  </a:t>
            </a:r>
            <a:endParaRPr lang="en-US" dirty="0"/>
          </a:p>
          <a:p>
            <a:r>
              <a:rPr lang="en-US" dirty="0"/>
              <a:t>Need additional insurance carriers to provide vehicles to initiatives</a:t>
            </a:r>
          </a:p>
          <a:p>
            <a:r>
              <a:rPr lang="en-US" dirty="0"/>
              <a:t>Increased renewal rates in SSO and MSO markets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4FCA7-488A-41BC-943C-B786086C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55" y="5820803"/>
            <a:ext cx="2217576" cy="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8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Salsa CRM and Engage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6FC27-A7AE-4A15-B1B8-A07688E4A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0861"/>
          </a:xfrm>
        </p:spPr>
        <p:txBody>
          <a:bodyPr/>
          <a:lstStyle/>
          <a:p>
            <a:r>
              <a:rPr lang="en-US" dirty="0"/>
              <a:t>Completed Stages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7DA141-4241-4E18-8055-C80FF011A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135" y="2206495"/>
            <a:ext cx="4812161" cy="36845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Stage 1</a:t>
            </a:r>
            <a:r>
              <a:rPr lang="en-US" dirty="0"/>
              <a:t> – Data Cleanup, Import, and Grouping</a:t>
            </a:r>
          </a:p>
          <a:p>
            <a:pPr lvl="0"/>
            <a:r>
              <a:rPr lang="en-US" b="1" dirty="0"/>
              <a:t>Stage 2</a:t>
            </a:r>
            <a:r>
              <a:rPr lang="en-US" dirty="0"/>
              <a:t> – Setup Membership Program, Import Membership Payments, and Reporting:</a:t>
            </a:r>
          </a:p>
          <a:p>
            <a:pPr lvl="0"/>
            <a:r>
              <a:rPr lang="en-US" b="1" dirty="0"/>
              <a:t>Stage 3</a:t>
            </a:r>
            <a:r>
              <a:rPr lang="en-US" dirty="0"/>
              <a:t> – Salsa Engage (email marketing) Sync and Implementation: </a:t>
            </a:r>
            <a:r>
              <a:rPr lang="en-US" b="1" dirty="0"/>
              <a:t>Monthly newsletters and other appeals are sent routinely via Engage</a:t>
            </a:r>
            <a:endParaRPr lang="en-US" dirty="0"/>
          </a:p>
          <a:p>
            <a:pPr lvl="0"/>
            <a:r>
              <a:rPr lang="en-US" b="1" dirty="0"/>
              <a:t>Stage 4 – </a:t>
            </a:r>
            <a:r>
              <a:rPr lang="en-US" dirty="0"/>
              <a:t>Generate invoices and renewal notices thru Salsa: A</a:t>
            </a:r>
            <a:r>
              <a:rPr lang="en-US" b="1" dirty="0"/>
              <a:t>ll invoicing is handled by KP on a monthly basis and AEG updates payment info in Salsa CRM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81B82-18BE-4F75-A7EE-B401D5707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9644" y="1673105"/>
            <a:ext cx="5183188" cy="520861"/>
          </a:xfrm>
        </p:spPr>
        <p:txBody>
          <a:bodyPr/>
          <a:lstStyle/>
          <a:p>
            <a:r>
              <a:rPr lang="en-US" dirty="0"/>
              <a:t>In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207AF-F9F0-453E-9318-2E6F5A985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5661" y="2176382"/>
            <a:ext cx="4514527" cy="36845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Stage 5</a:t>
            </a:r>
            <a:r>
              <a:rPr lang="en-US" dirty="0"/>
              <a:t> – Event management and tracking: S</a:t>
            </a:r>
            <a:r>
              <a:rPr lang="en-US" b="1" dirty="0"/>
              <a:t>EMA invites and RSVP’s being managed via Engage.  Palm Springs Golf Event will be first managed via Salsa.  Revenue reporting will be available for Fundraising inside CRM</a:t>
            </a:r>
            <a:endParaRPr lang="en-US" dirty="0"/>
          </a:p>
          <a:p>
            <a:pPr lvl="0"/>
            <a:r>
              <a:rPr lang="en-US" b="1" dirty="0"/>
              <a:t>Stage 6 </a:t>
            </a:r>
            <a:r>
              <a:rPr lang="en-US" dirty="0"/>
              <a:t>– Build out initiative forms, event tracking, and inventory management: </a:t>
            </a:r>
            <a:r>
              <a:rPr lang="en-US" b="1" dirty="0"/>
              <a:t> F.R.E.E. event is undergoing testing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248A8D-BDD4-4B7E-8473-1DFBA9757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55" y="5820803"/>
            <a:ext cx="2217576" cy="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6778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Member Counts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CBF906-CD61-4494-8440-359BC14E9A1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9CBF906-CD61-4494-8440-359BC14E9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29376"/>
              </p:ext>
            </p:extLst>
          </p:nvPr>
        </p:nvGraphicFramePr>
        <p:xfrm>
          <a:off x="335560" y="1690688"/>
          <a:ext cx="6904140" cy="468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EB29E5F-D267-4F25-A8AB-776AA1EBFE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015819"/>
              </p:ext>
            </p:extLst>
          </p:nvPr>
        </p:nvGraphicFramePr>
        <p:xfrm>
          <a:off x="145001" y="1510629"/>
          <a:ext cx="5406189" cy="526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1A5D84C-4467-4643-94ED-BF89BEBC9E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993798"/>
              </p:ext>
            </p:extLst>
          </p:nvPr>
        </p:nvGraphicFramePr>
        <p:xfrm>
          <a:off x="4488862" y="1450151"/>
          <a:ext cx="6556621" cy="537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7735B19-B7B3-4944-AFB0-218FDF825D7F}"/>
              </a:ext>
            </a:extLst>
          </p:cNvPr>
          <p:cNvSpPr txBox="1"/>
          <p:nvPr/>
        </p:nvSpPr>
        <p:spPr>
          <a:xfrm>
            <a:off x="1054218" y="1034964"/>
            <a:ext cx="319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Locations – Total: 3139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80769-1614-4325-B6C2-8038A99D431A}"/>
              </a:ext>
            </a:extLst>
          </p:cNvPr>
          <p:cNvSpPr txBox="1"/>
          <p:nvPr/>
        </p:nvSpPr>
        <p:spPr>
          <a:xfrm>
            <a:off x="6389936" y="974486"/>
            <a:ext cx="275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Count – Total: 281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AFE5C-BD0C-4790-BA1E-2C4EFF52F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55" y="5820803"/>
            <a:ext cx="2217576" cy="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2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1ACA3A1-653B-4185-A4F3-81E954E0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37" y="24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Goal vs. Revenue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333CB16-CFA6-4DE8-B1AC-616DC8ED4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14707"/>
              </p:ext>
            </p:extLst>
          </p:nvPr>
        </p:nvGraphicFramePr>
        <p:xfrm>
          <a:off x="638137" y="927152"/>
          <a:ext cx="7833275" cy="5816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F1EF1A8-8DB5-489A-AD73-014DBF047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55" y="5820803"/>
            <a:ext cx="2217576" cy="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13691</TotalTime>
  <Words>742</Words>
  <Application>Microsoft Office PowerPoint</Application>
  <PresentationFormat>Widescreen</PresentationFormat>
  <Paragraphs>189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Worksheet</vt:lpstr>
      <vt:lpstr>PowerPoint Presentation</vt:lpstr>
      <vt:lpstr>Membership Committee </vt:lpstr>
      <vt:lpstr>2019 Achievements</vt:lpstr>
      <vt:lpstr>2019 Priorities and Goals</vt:lpstr>
      <vt:lpstr>2020 Priorities and Goals</vt:lpstr>
      <vt:lpstr>Needs and Challenges</vt:lpstr>
      <vt:lpstr>Salsa CRM and Engage</vt:lpstr>
      <vt:lpstr>Member Counts</vt:lpstr>
      <vt:lpstr>Goal vs. Revenue</vt:lpstr>
      <vt:lpstr>CLOSED BOARD MEETING</vt:lpstr>
      <vt:lpstr>Renewal Rate</vt:lpstr>
      <vt:lpstr>Revenue by Member Level</vt:lpstr>
      <vt:lpstr>2018 vs 2019 Revenue Comparison</vt:lpstr>
      <vt:lpstr>2018 vs 2019 Revenue Comparison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NABC Mission Statement:  To develop, implement and promote community-based initiatives that exemplify the professionalism and integrity of the collision repair industry.</dc:title>
  <dc:creator>Kristle V. Bollans</dc:creator>
  <cp:lastModifiedBy>Debby Robinson</cp:lastModifiedBy>
  <cp:revision>85</cp:revision>
  <dcterms:created xsi:type="dcterms:W3CDTF">2019-03-28T11:43:02Z</dcterms:created>
  <dcterms:modified xsi:type="dcterms:W3CDTF">2019-11-03T23:04:52Z</dcterms:modified>
</cp:coreProperties>
</file>