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ownloads\tableData%20(4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ownloads\tableData%20(3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ownloads\tableData%20(3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ie%20Pharr\Desktop\NABC\Goal%20vs%20Revenu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Sheet0!$O$13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99-4990-9794-321B90B2F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99-4990-9794-321B90B2F9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99-4990-9794-321B90B2F9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99-4990-9794-321B90B2F9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99-4990-9794-321B90B2F9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99-4990-9794-321B90B2F9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99-4990-9794-321B90B2F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Sheet0!$N$14:$N$20</c:f>
              <c:strCache>
                <c:ptCount val="7"/>
                <c:pt idx="0">
                  <c:v>Level One Partner</c:v>
                </c:pt>
                <c:pt idx="1">
                  <c:v>Level Two Partner</c:v>
                </c:pt>
                <c:pt idx="2">
                  <c:v>MSO</c:v>
                </c:pt>
                <c:pt idx="3">
                  <c:v>SSO</c:v>
                </c:pt>
                <c:pt idx="4">
                  <c:v>Association</c:v>
                </c:pt>
                <c:pt idx="5">
                  <c:v>Technical School</c:v>
                </c:pt>
                <c:pt idx="6">
                  <c:v>Patron</c:v>
                </c:pt>
              </c:strCache>
            </c:strRef>
          </c:cat>
          <c:val>
            <c:numRef>
              <c:f>Sheet0!$O$14:$O$20</c:f>
              <c:numCache>
                <c:formatCode>General</c:formatCode>
                <c:ptCount val="7"/>
                <c:pt idx="0">
                  <c:v>18</c:v>
                </c:pt>
                <c:pt idx="1">
                  <c:v>16</c:v>
                </c:pt>
                <c:pt idx="2">
                  <c:v>50</c:v>
                </c:pt>
                <c:pt idx="3">
                  <c:v>143</c:v>
                </c:pt>
                <c:pt idx="4">
                  <c:v>7</c:v>
                </c:pt>
                <c:pt idx="5">
                  <c:v>11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299-4990-9794-321B90B2F9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Sheet0!$O$6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CE-4A54-9651-FCF9B5356D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CE-4A54-9651-FCF9B5356D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CE-4A54-9651-FCF9B5356D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CE-4A54-9651-FCF9B5356D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CE-4A54-9651-FCF9B5356D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CE-4A54-9651-FCF9B5356D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CE-4A54-9651-FCF9B5356D6E}"/>
              </c:ext>
            </c:extLst>
          </c:dPt>
          <c:dLbls>
            <c:dLbl>
              <c:idx val="0"/>
              <c:layout>
                <c:manualLayout>
                  <c:x val="6.4450706512612407E-2"/>
                  <c:y val="-9.2495694691028613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41410663108728E-2"/>
                      <c:h val="5.0422587717521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CE-4A54-9651-FCF9B5356D6E}"/>
                </c:ext>
              </c:extLst>
            </c:dLbl>
            <c:dLbl>
              <c:idx val="6"/>
              <c:layout>
                <c:manualLayout>
                  <c:x val="-1.4647887843775547E-3"/>
                  <c:y val="-1.00904765332599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978593322962166E-2"/>
                      <c:h val="4.840447652022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1CE-4A54-9651-FCF9B5356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Sheet0!$N$7:$N$13</c:f>
              <c:strCache>
                <c:ptCount val="7"/>
                <c:pt idx="0">
                  <c:v>Association</c:v>
                </c:pt>
                <c:pt idx="1">
                  <c:v>Level One Partner</c:v>
                </c:pt>
                <c:pt idx="2">
                  <c:v>Level Two Partner</c:v>
                </c:pt>
                <c:pt idx="3">
                  <c:v>MSO</c:v>
                </c:pt>
                <c:pt idx="4">
                  <c:v>Patron</c:v>
                </c:pt>
                <c:pt idx="5">
                  <c:v>SSO</c:v>
                </c:pt>
                <c:pt idx="6">
                  <c:v>Technical School</c:v>
                </c:pt>
              </c:strCache>
            </c:strRef>
          </c:cat>
          <c:val>
            <c:numRef>
              <c:f>Sheet0!$O$7:$O$13</c:f>
              <c:numCache>
                <c:formatCode>General</c:formatCode>
                <c:ptCount val="7"/>
                <c:pt idx="0">
                  <c:v>7</c:v>
                </c:pt>
                <c:pt idx="1">
                  <c:v>2253</c:v>
                </c:pt>
                <c:pt idx="2">
                  <c:v>417</c:v>
                </c:pt>
                <c:pt idx="3">
                  <c:v>210</c:v>
                </c:pt>
                <c:pt idx="4">
                  <c:v>37</c:v>
                </c:pt>
                <c:pt idx="5">
                  <c:v>143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CE-4A54-9651-FCF9B5356D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Data'!$B$1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Data'!$A$2:$A$10</c:f>
              <c:strCache>
                <c:ptCount val="9"/>
                <c:pt idx="0">
                  <c:v>Jan-19</c:v>
                </c:pt>
                <c:pt idx="1">
                  <c:v>Feb-19</c:v>
                </c:pt>
                <c:pt idx="2">
                  <c:v>Mar-19</c:v>
                </c:pt>
                <c:pt idx="3">
                  <c:v>Apr-19</c:v>
                </c:pt>
                <c:pt idx="4">
                  <c:v>May-19</c:v>
                </c:pt>
                <c:pt idx="5">
                  <c:v>Jun-19</c:v>
                </c:pt>
                <c:pt idx="6">
                  <c:v>Jul-19</c:v>
                </c:pt>
                <c:pt idx="7">
                  <c:v>YTD</c:v>
                </c:pt>
                <c:pt idx="8">
                  <c:v>Annual</c:v>
                </c:pt>
              </c:strCache>
            </c:strRef>
          </c:cat>
          <c:val>
            <c:numRef>
              <c:f>'Chart Data'!$B$2:$B$10</c:f>
              <c:numCache>
                <c:formatCode>"$"#,##0.00_);[Red]\("$"#,##0.00\)</c:formatCode>
                <c:ptCount val="9"/>
                <c:pt idx="0">
                  <c:v>10000</c:v>
                </c:pt>
                <c:pt idx="1">
                  <c:v>25000</c:v>
                </c:pt>
                <c:pt idx="2">
                  <c:v>20000</c:v>
                </c:pt>
                <c:pt idx="3">
                  <c:v>40000</c:v>
                </c:pt>
                <c:pt idx="4">
                  <c:v>25000</c:v>
                </c:pt>
                <c:pt idx="5">
                  <c:v>23500</c:v>
                </c:pt>
                <c:pt idx="6">
                  <c:v>60000</c:v>
                </c:pt>
                <c:pt idx="7">
                  <c:v>203500</c:v>
                </c:pt>
                <c:pt idx="8">
                  <c:v>393500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A-4215-91C5-E06F6B7C6C16}"/>
            </c:ext>
          </c:extLst>
        </c:ser>
        <c:ser>
          <c:idx val="1"/>
          <c:order val="1"/>
          <c:tx>
            <c:strRef>
              <c:f>'Chart Data'!$C$1</c:f>
              <c:strCache>
                <c:ptCount val="1"/>
                <c:pt idx="0">
                  <c:v>Raised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A8A-4215-91C5-E06F6B7C6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Data'!$A$2:$A$10</c:f>
              <c:strCache>
                <c:ptCount val="9"/>
                <c:pt idx="0">
                  <c:v>Jan-19</c:v>
                </c:pt>
                <c:pt idx="1">
                  <c:v>Feb-19</c:v>
                </c:pt>
                <c:pt idx="2">
                  <c:v>Mar-19</c:v>
                </c:pt>
                <c:pt idx="3">
                  <c:v>Apr-19</c:v>
                </c:pt>
                <c:pt idx="4">
                  <c:v>May-19</c:v>
                </c:pt>
                <c:pt idx="5">
                  <c:v>Jun-19</c:v>
                </c:pt>
                <c:pt idx="6">
                  <c:v>Jul-19</c:v>
                </c:pt>
                <c:pt idx="7">
                  <c:v>YTD</c:v>
                </c:pt>
                <c:pt idx="8">
                  <c:v>Annual</c:v>
                </c:pt>
              </c:strCache>
            </c:strRef>
          </c:cat>
          <c:val>
            <c:numRef>
              <c:f>'Chart Data'!$C$2:$C$10</c:f>
              <c:numCache>
                <c:formatCode>"$"#,##0.00_);[Red]\("$"#,##0.00\)</c:formatCode>
                <c:ptCount val="9"/>
                <c:pt idx="0">
                  <c:v>53300</c:v>
                </c:pt>
                <c:pt idx="1">
                  <c:v>9800</c:v>
                </c:pt>
                <c:pt idx="2">
                  <c:v>16100</c:v>
                </c:pt>
                <c:pt idx="3">
                  <c:v>17700</c:v>
                </c:pt>
                <c:pt idx="4">
                  <c:v>33200</c:v>
                </c:pt>
                <c:pt idx="5">
                  <c:v>52850</c:v>
                </c:pt>
                <c:pt idx="6">
                  <c:v>55200</c:v>
                </c:pt>
                <c:pt idx="7">
                  <c:v>238150</c:v>
                </c:pt>
                <c:pt idx="8">
                  <c:v>238150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A-4215-91C5-E06F6B7C6C16}"/>
            </c:ext>
          </c:extLst>
        </c:ser>
        <c:ser>
          <c:idx val="2"/>
          <c:order val="2"/>
          <c:tx>
            <c:strRef>
              <c:f>'Chart Data'!$D$1</c:f>
              <c:strCache>
                <c:ptCount val="1"/>
                <c:pt idx="0">
                  <c:v>Percent of Goal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Data'!$A$2:$A$10</c:f>
              <c:strCache>
                <c:ptCount val="9"/>
                <c:pt idx="0">
                  <c:v>Jan-19</c:v>
                </c:pt>
                <c:pt idx="1">
                  <c:v>Feb-19</c:v>
                </c:pt>
                <c:pt idx="2">
                  <c:v>Mar-19</c:v>
                </c:pt>
                <c:pt idx="3">
                  <c:v>Apr-19</c:v>
                </c:pt>
                <c:pt idx="4">
                  <c:v>May-19</c:v>
                </c:pt>
                <c:pt idx="5">
                  <c:v>Jun-19</c:v>
                </c:pt>
                <c:pt idx="6">
                  <c:v>Jul-19</c:v>
                </c:pt>
                <c:pt idx="7">
                  <c:v>YTD</c:v>
                </c:pt>
                <c:pt idx="8">
                  <c:v>Annual</c:v>
                </c:pt>
              </c:strCache>
            </c:strRef>
          </c:cat>
          <c:val>
            <c:numRef>
              <c:f>'Chart Data'!$D$2:$D$10</c:f>
              <c:numCache>
                <c:formatCode>0.00%</c:formatCode>
                <c:ptCount val="9"/>
                <c:pt idx="0">
                  <c:v>5.33</c:v>
                </c:pt>
                <c:pt idx="1">
                  <c:v>0.39200000000000002</c:v>
                </c:pt>
                <c:pt idx="2">
                  <c:v>0.80500000000000005</c:v>
                </c:pt>
                <c:pt idx="3">
                  <c:v>0.4425</c:v>
                </c:pt>
                <c:pt idx="4">
                  <c:v>1.3280000000000001</c:v>
                </c:pt>
                <c:pt idx="5">
                  <c:v>2.2488999999999999</c:v>
                </c:pt>
                <c:pt idx="6">
                  <c:v>0.92</c:v>
                </c:pt>
                <c:pt idx="7">
                  <c:v>1.1702702702702703</c:v>
                </c:pt>
                <c:pt idx="8">
                  <c:v>0.60520965692503181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A-4215-91C5-E06F6B7C6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2654808"/>
        <c:axId val="682653168"/>
        <c:axId val="0"/>
      </c:bar3DChart>
      <c:catAx>
        <c:axId val="682654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653168"/>
        <c:crosses val="autoZero"/>
        <c:auto val="1"/>
        <c:lblAlgn val="ctr"/>
        <c:lblOffset val="100"/>
        <c:noMultiLvlLbl val="0"/>
      </c:catAx>
      <c:valAx>
        <c:axId val="68265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65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A93F-C3BF-44E5-91AA-602396D36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6148B-1601-4CCD-BA4B-BA9C27BA5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44A15-E5F4-43AC-A6FD-1819139F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659B1-B032-4410-8A7C-A50E5571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79BC-43EE-4198-ACDB-5D19BCE5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0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6043-60EC-4F1B-85D9-53D7C5F0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6BF52-9447-4ADB-8340-5162026FF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657D3-19E0-40DE-8D15-90937C6C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76B4-2C6B-460B-8B5E-DEC4EC69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AB7E-BC44-4408-B6A4-CCD00A55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D3B89-0B9F-4C90-BFF7-944508239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964D0-2726-4F25-A4C8-F93786E2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BC4C2-A841-49C1-9FF1-4A306449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C04E-6A51-4DBF-BF8C-167D4863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08E3-D3C4-4D35-827E-B2F81EE7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71B5-0C7B-49C1-9256-69891225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0E02-DB48-40CE-BB6F-02BD7D06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4C34-4E6A-45F6-851E-679842E5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196FE-EE4D-42E5-A99F-065B24BE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D5A6-C642-41F6-8B0F-82A4FE12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F8EF-794B-43D9-B1D2-04478AFE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F6815-46F4-49CE-AB89-8DB645C4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2C89A-866F-42EE-B2E4-AACDA61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08765-E791-40EE-A441-919DD63E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0205D-C6BE-44C9-8488-E480A84D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E8DE-8BF6-4970-8171-5A45CA3D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ACA0F-2016-4124-B32C-FB39183BC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73B3-D670-4624-8ED7-E1DD022C3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1B123-9D41-467B-9206-DB71F721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3EE46-9D9C-45B5-A74A-DA2DD80D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3B97C-1B2C-4100-8273-430D69B7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F057-8C93-4537-9A13-4400FFB7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2A40-7762-447F-8FDA-B514D589F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8102F-DCB4-4A6F-95B3-4CBC2E2A4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4CCC-E740-4497-B913-8845E73E9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DA009-96C0-410A-A12D-D6BBFB969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5C556-08D7-495F-BCBC-8446735A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31B38-69C0-4142-8608-5463D48F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497F4-7040-4716-96B1-B2CC422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5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BF53-8C72-4504-8450-BCFB53A7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D8C71-20EB-429B-89B5-13FF7320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858FE-06C9-43A2-9C98-6C48B209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33FE4-4172-442B-BD30-CD7F31A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A8DCC-84C4-451F-94FB-71F439A4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9A15D-2AA2-456B-B6A8-DB3BC793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0B86E-1136-4D03-AD1C-FE7DBF1D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EBC5-39A9-44E6-9EC4-37791933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B3353-FBBE-4077-B0B0-0F9B5845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EE842-0D5A-4694-BC3D-3051DD495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BAB8E-34C5-4815-9B0D-9F7B5FCC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88687-213E-4D2F-90FC-4125CAA4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635DE-1FF2-4D0A-8B99-A5606B22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33B5-3259-4FF9-8CEA-A27AE734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665C8-B40A-4050-BD10-6615EA274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1DE50-053B-43C0-A842-495BA917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D82AE-9335-4C72-BB15-1DD80F52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9D39-9154-425C-A11B-CC73E3A9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118A4-7284-4902-A03C-64ADCCCB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7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AEBC7-5C3E-4713-B39E-367DA8C1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CA1D-9475-4205-922A-721EF73E5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1E6B-6302-4E40-924D-358D0494C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276D-62D1-4C79-9C62-146E8EDFB3E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5B74-A0C2-4DDC-B620-437BE30A9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5347-0BCF-4664-A412-933F6ECC8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54E7A3-77F0-445E-B719-9044F497E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821FD10-3FE7-4E5C-BD82-B85314E04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F7385-3684-4AF9-AA57-EC762495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6D239-EC57-485E-8B88-7902F5ECB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4" y="1563552"/>
            <a:ext cx="4367198" cy="1505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858C8-597B-47E7-9928-86D3AF3327D8}"/>
              </a:ext>
            </a:extLst>
          </p:cNvPr>
          <p:cNvSpPr txBox="1"/>
          <p:nvPr/>
        </p:nvSpPr>
        <p:spPr>
          <a:xfrm>
            <a:off x="6495068" y="2909798"/>
            <a:ext cx="506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Membership Committee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August 15, 2019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9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Committee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Committee Chair(s): </a:t>
            </a:r>
            <a:r>
              <a:rPr lang="en-US" dirty="0"/>
              <a:t>Anthony Natale, Arlo Johnson </a:t>
            </a:r>
          </a:p>
          <a:p>
            <a:pPr lvl="0"/>
            <a:r>
              <a:rPr lang="en-US" b="1" dirty="0"/>
              <a:t>Committee Members: </a:t>
            </a:r>
            <a:r>
              <a:rPr lang="en-US" dirty="0"/>
              <a:t>Katie Pharr, Brian Driehorst, Gene Lopez</a:t>
            </a:r>
          </a:p>
          <a:p>
            <a:pPr lvl="0"/>
            <a:r>
              <a:rPr lang="en-US" b="1" dirty="0"/>
              <a:t>Committee Mission: </a:t>
            </a:r>
            <a:r>
              <a:rPr lang="en-US" dirty="0"/>
              <a:t>Grow and retain membership </a:t>
            </a:r>
          </a:p>
          <a:p>
            <a:pPr lvl="0"/>
            <a:r>
              <a:rPr lang="en-US" b="1" dirty="0"/>
              <a:t>2019 Goal(s): </a:t>
            </a:r>
            <a:r>
              <a:rPr lang="en-US" dirty="0"/>
              <a:t>Create additional dialogue with top-tiered members, stabilize renewals, achieve and succeed budget revenue, ensure management system (Salsa) is fully operational</a:t>
            </a:r>
          </a:p>
          <a:p>
            <a:pPr lvl="0"/>
            <a:r>
              <a:rPr lang="en-US" b="1" dirty="0"/>
              <a:t>YTD Achievements: </a:t>
            </a:r>
            <a:r>
              <a:rPr lang="en-US" dirty="0"/>
              <a:t>Increased dialogue with membership via monthly newsletters (Roadmaps), social media, addition of strategic resources including Salsa and staff providing greater control over business and data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&amp; Goals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Tier 1: </a:t>
            </a:r>
            <a:r>
              <a:rPr lang="en-US" dirty="0"/>
              <a:t> Increase frequency of communication and create closer relationships with top-tiered members. Create synergy between NABC and top-tier partner marketing efforts.</a:t>
            </a:r>
          </a:p>
          <a:p>
            <a:r>
              <a:rPr lang="en-US" b="1" dirty="0"/>
              <a:t>Tier 2</a:t>
            </a:r>
            <a:r>
              <a:rPr lang="en-US" dirty="0"/>
              <a:t> </a:t>
            </a:r>
            <a:r>
              <a:rPr lang="en-US" b="1" dirty="0"/>
              <a:t>: </a:t>
            </a:r>
            <a:r>
              <a:rPr lang="en-US" dirty="0"/>
              <a:t>Identify opportunities for conversion to Level One Partner</a:t>
            </a:r>
            <a:r>
              <a:rPr lang="en-US" b="1" dirty="0"/>
              <a:t>, </a:t>
            </a:r>
            <a:r>
              <a:rPr lang="en-US" dirty="0"/>
              <a:t>Create Subcommittee to establish closer relationships with top tiered members (L1 &amp; L2). Clear value prop (ROI) beyond support of a good cause</a:t>
            </a:r>
          </a:p>
          <a:p>
            <a:r>
              <a:rPr lang="en-US" b="1" dirty="0"/>
              <a:t>Tier 3: </a:t>
            </a:r>
            <a:r>
              <a:rPr lang="en-US" dirty="0"/>
              <a:t>Renew existing members, sign up new ones with a strategic focus on regional carriers</a:t>
            </a:r>
          </a:p>
          <a:p>
            <a:r>
              <a:rPr lang="en-US" b="1" dirty="0"/>
              <a:t>Tier 4: </a:t>
            </a:r>
            <a:r>
              <a:rPr lang="en-US" dirty="0"/>
              <a:t>Perform an analysis of membership structure and pricing matrix</a:t>
            </a:r>
          </a:p>
          <a:p>
            <a:r>
              <a:rPr lang="en-US" b="1" dirty="0"/>
              <a:t>Pipeline:</a:t>
            </a:r>
            <a:r>
              <a:rPr lang="en-US" dirty="0"/>
              <a:t> </a:t>
            </a:r>
            <a:r>
              <a:rPr lang="en-US" b="1" dirty="0"/>
              <a:t> </a:t>
            </a:r>
            <a:r>
              <a:rPr lang="en-US" dirty="0"/>
              <a:t>Regional Insurance Carriers, Jobbers, OEM’s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&amp; Challenges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Tools Being Used: </a:t>
            </a:r>
            <a:r>
              <a:rPr lang="en-US" dirty="0"/>
              <a:t>Salsa CRM &amp; Engage, excel, telephone, email</a:t>
            </a:r>
          </a:p>
          <a:p>
            <a:pPr lvl="0"/>
            <a:r>
              <a:rPr lang="en-US" b="1" dirty="0"/>
              <a:t>Tools Needed: </a:t>
            </a:r>
            <a:r>
              <a:rPr lang="en-US" dirty="0"/>
              <a:t> gain greater control over website and content</a:t>
            </a:r>
          </a:p>
          <a:p>
            <a:pPr lvl="0"/>
            <a:r>
              <a:rPr lang="en-US" dirty="0"/>
              <a:t> </a:t>
            </a:r>
            <a:r>
              <a:rPr lang="en-US" b="1" dirty="0"/>
              <a:t>Greatest Need(s): </a:t>
            </a:r>
          </a:p>
          <a:p>
            <a:pPr lvl="1"/>
            <a:r>
              <a:rPr lang="en-US" dirty="0"/>
              <a:t>Additional communication and support with top-tiered partners and subcommittee</a:t>
            </a:r>
          </a:p>
          <a:p>
            <a:pPr lvl="1"/>
            <a:r>
              <a:rPr lang="en-US" dirty="0"/>
              <a:t>succession plan for committee chair(s)</a:t>
            </a:r>
          </a:p>
          <a:p>
            <a:pPr lvl="0"/>
            <a:r>
              <a:rPr lang="en-US" b="1" dirty="0"/>
              <a:t>Greatest Challenge(s):  </a:t>
            </a:r>
            <a:endParaRPr lang="en-US" dirty="0"/>
          </a:p>
          <a:p>
            <a:pPr lvl="1"/>
            <a:r>
              <a:rPr lang="en-US" dirty="0"/>
              <a:t>Need additional insurance carriers to provide vehicles to Initiatives</a:t>
            </a:r>
          </a:p>
          <a:p>
            <a:pPr lvl="1"/>
            <a:r>
              <a:rPr lang="en-US" dirty="0"/>
              <a:t>To get more people to buy in to NABC.</a:t>
            </a:r>
            <a:r>
              <a:rPr lang="en-US" b="1" dirty="0"/>
              <a:t> </a:t>
            </a:r>
            <a:r>
              <a:rPr lang="en-US" dirty="0"/>
              <a:t>Consistent and clear communication selling the benefits and value of what we do. SSO/MSO – RR ease of use/ availability of vehicles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8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Salsa CRM &amp; Engage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6FC27-A7AE-4A15-B1B8-A07688E4A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Completed Stages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Stage 1</a:t>
            </a:r>
            <a:r>
              <a:rPr lang="en-US" dirty="0"/>
              <a:t> – Data Cleanup, Import, and Grouping</a:t>
            </a:r>
          </a:p>
          <a:p>
            <a:pPr lvl="0"/>
            <a:r>
              <a:rPr lang="en-US" b="1" dirty="0"/>
              <a:t>Stage 2</a:t>
            </a:r>
            <a:r>
              <a:rPr lang="en-US" dirty="0"/>
              <a:t> – Setup Membership Program, Import Membership Payments, and Reporting:</a:t>
            </a:r>
          </a:p>
          <a:p>
            <a:pPr lvl="0"/>
            <a:r>
              <a:rPr lang="en-US" b="1" dirty="0"/>
              <a:t>Stage 3</a:t>
            </a:r>
            <a:r>
              <a:rPr lang="en-US" dirty="0"/>
              <a:t> – Salsa Engage (email marketing) Sync and Implementation: </a:t>
            </a:r>
            <a:r>
              <a:rPr lang="en-US" b="1" dirty="0"/>
              <a:t>Monthly newsletters and other appeals are sent routinely via Engage</a:t>
            </a:r>
            <a:endParaRPr lang="en-US" dirty="0"/>
          </a:p>
          <a:p>
            <a:pPr lvl="0"/>
            <a:r>
              <a:rPr lang="en-US" b="1" dirty="0"/>
              <a:t>Stage 4 – </a:t>
            </a:r>
            <a:r>
              <a:rPr lang="en-US" dirty="0"/>
              <a:t>Generate invoices and renewal notices thru Salsa: A</a:t>
            </a:r>
            <a:r>
              <a:rPr lang="en-US" b="1" dirty="0"/>
              <a:t>ll invoicing is handled by KP on a monthly basis and AEG updates payment info in Salsa CRM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81B82-18BE-4F75-A7EE-B401D5707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207AF-F9F0-453E-9318-2E6F5A985F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Stage 5</a:t>
            </a:r>
            <a:r>
              <a:rPr lang="en-US" dirty="0"/>
              <a:t> – Event management and tracking: S</a:t>
            </a:r>
            <a:r>
              <a:rPr lang="en-US" b="1" dirty="0"/>
              <a:t>EMA invites and RSVP’s being managed via Engage.  Palm Springs Golf Event will be first managed via Salsa</a:t>
            </a:r>
            <a:endParaRPr lang="en-US" dirty="0"/>
          </a:p>
          <a:p>
            <a:pPr lvl="0"/>
            <a:r>
              <a:rPr lang="en-US" b="1" dirty="0"/>
              <a:t>Stage 6 </a:t>
            </a:r>
            <a:r>
              <a:rPr lang="en-US" dirty="0"/>
              <a:t>– Build out initiative forms, event tracking, and inventory management: </a:t>
            </a:r>
            <a:r>
              <a:rPr lang="en-US" b="1" dirty="0"/>
              <a:t> F.R.E.E. event is undergoing testing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Count – Invoiced Entities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3CC54C-6A9F-40A9-A949-9E923D489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64129"/>
              </p:ext>
            </p:extLst>
          </p:nvPr>
        </p:nvGraphicFramePr>
        <p:xfrm>
          <a:off x="578057" y="1690688"/>
          <a:ext cx="5990524" cy="467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6D1434-F74F-438D-AB5E-1DD5DDC50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74733"/>
              </p:ext>
            </p:extLst>
          </p:nvPr>
        </p:nvGraphicFramePr>
        <p:xfrm>
          <a:off x="6967683" y="2712945"/>
          <a:ext cx="2647371" cy="2386545"/>
        </p:xfrm>
        <a:graphic>
          <a:graphicData uri="http://schemas.openxmlformats.org/drawingml/2006/table">
            <a:tbl>
              <a:tblPr/>
              <a:tblGrid>
                <a:gridCol w="1679189">
                  <a:extLst>
                    <a:ext uri="{9D8B030D-6E8A-4147-A177-3AD203B41FA5}">
                      <a16:colId xmlns:a16="http://schemas.microsoft.com/office/drawing/2014/main" val="2020327734"/>
                    </a:ext>
                  </a:extLst>
                </a:gridCol>
                <a:gridCol w="968182">
                  <a:extLst>
                    <a:ext uri="{9D8B030D-6E8A-4147-A177-3AD203B41FA5}">
                      <a16:colId xmlns:a16="http://schemas.microsoft.com/office/drawing/2014/main" val="1623877518"/>
                    </a:ext>
                  </a:extLst>
                </a:gridCol>
              </a:tblGrid>
              <a:tr h="318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Member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358874"/>
                  </a:ext>
                </a:extLst>
              </a:tr>
              <a:tr h="318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Level One Partner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496859"/>
                  </a:ext>
                </a:extLst>
              </a:tr>
              <a:tr h="318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Level Two Partner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240045"/>
                  </a:ext>
                </a:extLst>
              </a:tr>
              <a:tr h="200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431465"/>
                  </a:ext>
                </a:extLst>
              </a:tr>
              <a:tr h="200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669704"/>
                  </a:ext>
                </a:extLst>
              </a:tr>
              <a:tr h="200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Association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928599"/>
                  </a:ext>
                </a:extLst>
              </a:tr>
              <a:tr h="318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Technical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448307"/>
                  </a:ext>
                </a:extLst>
              </a:tr>
              <a:tr h="200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Patron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977053"/>
                  </a:ext>
                </a:extLst>
              </a:tr>
              <a:tr h="200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9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62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6778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Locations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CBF906-CD61-4494-8440-359BC14E9A1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CBF906-CD61-4494-8440-359BC14E9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70853"/>
              </p:ext>
            </p:extLst>
          </p:nvPr>
        </p:nvGraphicFramePr>
        <p:xfrm>
          <a:off x="335560" y="1690688"/>
          <a:ext cx="6904140" cy="468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E6C770D-9DD8-4260-BA28-FD7390E2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85127"/>
              </p:ext>
            </p:extLst>
          </p:nvPr>
        </p:nvGraphicFramePr>
        <p:xfrm>
          <a:off x="6766536" y="2758424"/>
          <a:ext cx="3451255" cy="2057400"/>
        </p:xfrm>
        <a:graphic>
          <a:graphicData uri="http://schemas.openxmlformats.org/drawingml/2006/table">
            <a:tbl>
              <a:tblPr/>
              <a:tblGrid>
                <a:gridCol w="2571254">
                  <a:extLst>
                    <a:ext uri="{9D8B030D-6E8A-4147-A177-3AD203B41FA5}">
                      <a16:colId xmlns:a16="http://schemas.microsoft.com/office/drawing/2014/main" val="667720955"/>
                    </a:ext>
                  </a:extLst>
                </a:gridCol>
                <a:gridCol w="880001">
                  <a:extLst>
                    <a:ext uri="{9D8B030D-6E8A-4147-A177-3AD203B41FA5}">
                      <a16:colId xmlns:a16="http://schemas.microsoft.com/office/drawing/2014/main" val="29821409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Member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6765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4461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One Locations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9500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Two Locations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637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3833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383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029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Technical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6536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3078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727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42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37" y="2443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Goal vs. Revenue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33CB16-CFA6-4DE8-B1AC-616DC8ED4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55353"/>
              </p:ext>
            </p:extLst>
          </p:nvPr>
        </p:nvGraphicFramePr>
        <p:xfrm>
          <a:off x="638137" y="932873"/>
          <a:ext cx="8201063" cy="57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526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10767</TotalTime>
  <Words>244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Membership Committee </vt:lpstr>
      <vt:lpstr>Priorities &amp; Goals</vt:lpstr>
      <vt:lpstr>Needs &amp; Challenges</vt:lpstr>
      <vt:lpstr>Salsa CRM &amp; Engage</vt:lpstr>
      <vt:lpstr>Member Count – Invoiced Entities</vt:lpstr>
      <vt:lpstr>Member Locations</vt:lpstr>
      <vt:lpstr>Goal vs. Revenue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NABC Mission Statement:  To develop, implement and promote community-based initiatives that exemplify the professionalism and integrity of the collision repair industry.</dc:title>
  <dc:creator>Kristle V. Bollans</dc:creator>
  <cp:lastModifiedBy>Katie Pharr</cp:lastModifiedBy>
  <cp:revision>54</cp:revision>
  <dcterms:created xsi:type="dcterms:W3CDTF">2019-03-28T11:43:02Z</dcterms:created>
  <dcterms:modified xsi:type="dcterms:W3CDTF">2019-08-06T19:38:28Z</dcterms:modified>
</cp:coreProperties>
</file>